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99FF"/>
    <a:srgbClr val="9966FF"/>
    <a:srgbClr val="CCFF33"/>
    <a:srgbClr val="FF6699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66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AB9A7-B8D1-4650-A310-84C384D0C8EE}" type="datetimeFigureOut">
              <a:rPr lang="en-US" smtClean="0"/>
              <a:pPr/>
              <a:t>1/31/2017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E797D-9ED2-44A8-9526-FD9858F6EC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04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25349-B18E-4C2C-A121-19E3E11204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D12D-AEF6-48DE-AA73-ABBAAEB1B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E562F-305F-41F4-802D-B5E96A2B5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46D61-BCDF-4D26-99BD-2FA66F39AB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2A00D-E7A4-43E1-8B45-D02D9626F3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D560B-1D34-4665-AFA9-8523D420B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821F2-A7CE-40E6-8268-51AAF1F2CA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EF74E-E94A-4A5D-BFC8-0D54F5602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A3910-E518-435E-9B97-F32A30D934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85D14-2F9B-4B85-A51B-146709C69E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49301-8742-4428-9A15-751A9D529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F74B5A-5C5D-4CB5-9BE7-68AF48C735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Measuring Motion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Unit 7</a:t>
            </a:r>
            <a:endParaRPr lang="en-US" dirty="0"/>
          </a:p>
          <a:p>
            <a:r>
              <a:rPr lang="en-US" dirty="0"/>
              <a:t>Section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I. Motion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4267200" cy="5592763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AutoNum type="alphaLcPeriod"/>
            </a:pPr>
            <a:r>
              <a:rPr lang="en-US" sz="2800" b="1" u="sng" dirty="0"/>
              <a:t>MOTION</a:t>
            </a:r>
            <a:r>
              <a:rPr lang="en-US" sz="2800" dirty="0"/>
              <a:t> is an object’s position relative to a  reference point. </a:t>
            </a:r>
          </a:p>
          <a:p>
            <a:pPr marL="533400" indent="-533400">
              <a:lnSpc>
                <a:spcPct val="80000"/>
              </a:lnSpc>
              <a:buFontTx/>
              <a:buAutoNum type="alphaLcPeriod"/>
            </a:pPr>
            <a:r>
              <a:rPr lang="en-US" sz="2800" dirty="0"/>
              <a:t>A </a:t>
            </a:r>
            <a:r>
              <a:rPr lang="en-US" sz="2800" b="1" u="sng" dirty="0"/>
              <a:t>REFERENCE POINT</a:t>
            </a:r>
            <a:r>
              <a:rPr lang="en-US" sz="2800" dirty="0"/>
              <a:t> is the object that appears to </a:t>
            </a:r>
            <a:r>
              <a:rPr lang="en-US" sz="2800" u="sng" dirty="0"/>
              <a:t>stay in place</a:t>
            </a:r>
            <a:r>
              <a:rPr lang="en-US" sz="2800" dirty="0"/>
              <a:t> when something else is moving. 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800" dirty="0"/>
              <a:t>	1. An example would 	be how you can tell 	an air balloon is 	moving by looking 	at a motionless 	object next to it, 	like a mountain.</a:t>
            </a:r>
          </a:p>
        </p:txBody>
      </p:sp>
      <p:pic>
        <p:nvPicPr>
          <p:cNvPr id="3077" name="Picture 5" descr="ANd9GcQoaRrbHq58MzmeYUu39N4vgZYfrWrDOD1b3jpyiUK7us_ufc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4000"/>
            <a:ext cx="4419600" cy="4038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Can you think of any other examples of a reference point?</a:t>
            </a:r>
          </a:p>
        </p:txBody>
      </p:sp>
      <p:pic>
        <p:nvPicPr>
          <p:cNvPr id="8197" name="Picture 5" descr="frame-of-reference-ex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2895600" cy="2524125"/>
          </a:xfrm>
          <a:prstGeom prst="rect">
            <a:avLst/>
          </a:prstGeom>
          <a:noFill/>
        </p:spPr>
      </p:pic>
      <p:pic>
        <p:nvPicPr>
          <p:cNvPr id="8199" name="Picture 7" descr="ANd9GcQzY05cNfIdHoK5TuUgeM5vtNMiiltiMei1SdEqmpoutpz33teN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685800"/>
            <a:ext cx="4572000" cy="3001963"/>
          </a:xfrm>
          <a:prstGeom prst="rect">
            <a:avLst/>
          </a:prstGeom>
          <a:noFill/>
        </p:spPr>
      </p:pic>
      <p:pic>
        <p:nvPicPr>
          <p:cNvPr id="8201" name="Picture 9" descr="ANd9GcSzBAYDCNM-IrIA1-Lof2qcOrlXiogjKMKY3bW_gkZbTfthIr7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929063"/>
            <a:ext cx="3657600" cy="2928937"/>
          </a:xfrm>
          <a:prstGeom prst="rect">
            <a:avLst/>
          </a:prstGeom>
          <a:noFill/>
        </p:spPr>
      </p:pic>
      <p:pic>
        <p:nvPicPr>
          <p:cNvPr id="8203" name="Picture 11" descr="ANd9GcRd7aKiF9942lCCXaqfEgIkKry7HCCi84I8lLEbSgssPONAz2SOB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746500"/>
            <a:ext cx="3886200" cy="311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-152400"/>
            <a:ext cx="5715000" cy="1143000"/>
          </a:xfrm>
        </p:spPr>
        <p:txBody>
          <a:bodyPr/>
          <a:lstStyle/>
          <a:p>
            <a:r>
              <a:rPr lang="en-US"/>
              <a:t>II. Speed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5867400" cy="48307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b="1" u="sng"/>
              <a:t>SPEED</a:t>
            </a:r>
            <a:r>
              <a:rPr lang="en-US"/>
              <a:t> is the distance traveled divided by the time it took to travel it. </a:t>
            </a:r>
          </a:p>
          <a:p>
            <a:pPr marL="609600" indent="-609600">
              <a:buFontTx/>
              <a:buAutoNum type="arabicPeriod"/>
            </a:pPr>
            <a:r>
              <a:rPr lang="en-US" sz="2800"/>
              <a:t>Average speed =  </a:t>
            </a:r>
            <a:r>
              <a:rPr lang="en-US" sz="2800" u="sng"/>
              <a:t>total distance</a:t>
            </a:r>
            <a:r>
              <a:rPr lang="en-US" sz="2800"/>
              <a:t>                          	         			total time</a:t>
            </a:r>
          </a:p>
          <a:p>
            <a:pPr marL="609600" indent="-609600">
              <a:buFontTx/>
              <a:buAutoNum type="arabicPeriod" startAt="2"/>
            </a:pPr>
            <a:r>
              <a:rPr lang="en-US" sz="2800"/>
              <a:t>Speed is usually expressed in </a:t>
            </a:r>
            <a:r>
              <a:rPr lang="en-US" sz="2800" b="1" u="sng"/>
              <a:t>meters per second</a:t>
            </a:r>
            <a:r>
              <a:rPr lang="en-US" sz="2800"/>
              <a:t> (m/s).</a:t>
            </a:r>
          </a:p>
          <a:p>
            <a:pPr marL="609600" indent="-609600">
              <a:buFontTx/>
              <a:buNone/>
            </a:pPr>
            <a:endParaRPr lang="en-US" sz="2800"/>
          </a:p>
          <a:p>
            <a:pPr marL="609600" indent="-609600">
              <a:buFontTx/>
              <a:buNone/>
            </a:pPr>
            <a:endParaRPr lang="en-US" u="sng"/>
          </a:p>
        </p:txBody>
      </p:sp>
      <p:pic>
        <p:nvPicPr>
          <p:cNvPr id="4101" name="Picture 5" descr="ANd9GcQiKYTMW_y3UG1K9yl-QgvlA9HF4D3dG6X6IQaty3myaOJ4s3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762000"/>
            <a:ext cx="2379663" cy="2971800"/>
          </a:xfrm>
          <a:prstGeom prst="rect">
            <a:avLst/>
          </a:prstGeom>
          <a:noFill/>
        </p:spPr>
      </p:pic>
      <p:pic>
        <p:nvPicPr>
          <p:cNvPr id="4103" name="Picture 7" descr="ANd9GcTN88k0vmHpIGJNHx4yzNHzSYEWBbEbEmExeo1q9g80Otz4rK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4267200"/>
            <a:ext cx="4191000" cy="2346325"/>
          </a:xfrm>
          <a:prstGeom prst="rect">
            <a:avLst/>
          </a:prstGeom>
          <a:noFill/>
        </p:spPr>
      </p:pic>
      <p:pic>
        <p:nvPicPr>
          <p:cNvPr id="4105" name="Picture 9" descr="ANd9GcQEiC9Cq7j3eJ9ogo7QlJmMGchCA0tkqQtMovYTKVW5gJ9DLcLNt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267200"/>
            <a:ext cx="41148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12838"/>
          </a:xfrm>
        </p:spPr>
        <p:txBody>
          <a:bodyPr/>
          <a:lstStyle/>
          <a:p>
            <a:r>
              <a:rPr lang="en-US"/>
              <a:t>III.  Velocity and Acceleration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3886200" cy="5638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400" b="1" u="sng" dirty="0"/>
              <a:t>VELOCITY</a:t>
            </a:r>
            <a:r>
              <a:rPr lang="en-US" sz="2400" dirty="0"/>
              <a:t> is the speed of an object IN a particular direction. It is different from speed, because it includes the direction of an object.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400" b="1" u="sng" dirty="0"/>
              <a:t>ACCELERATION</a:t>
            </a:r>
            <a:r>
              <a:rPr lang="en-US" sz="2400" dirty="0"/>
              <a:t> is the rate at which velocity changes over time. If an object </a:t>
            </a:r>
            <a:r>
              <a:rPr lang="en-US" sz="2400" b="1" u="sng" dirty="0"/>
              <a:t>speeds up, slows down or changes direction</a:t>
            </a:r>
            <a:r>
              <a:rPr lang="en-US" sz="2400" dirty="0"/>
              <a:t>, it is accelerating. </a:t>
            </a:r>
          </a:p>
        </p:txBody>
      </p:sp>
      <p:pic>
        <p:nvPicPr>
          <p:cNvPr id="5127" name="Picture 7" descr="Ferrari599GTB_Fiorano_manu08_0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171950"/>
            <a:ext cx="3962400" cy="2686050"/>
          </a:xfrm>
          <a:prstGeom prst="rect">
            <a:avLst/>
          </a:prstGeom>
          <a:noFill/>
        </p:spPr>
      </p:pic>
      <p:sp>
        <p:nvSpPr>
          <p:cNvPr id="5129" name="AutoShape 9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131" name="AutoShape 11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5133" name="AutoShape 13" descr="Z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5135" name="Picture 15" descr="cheetah-run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066800"/>
            <a:ext cx="3981450" cy="299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What are some things that accelerate?</a:t>
            </a:r>
          </a:p>
        </p:txBody>
      </p:sp>
      <p:pic>
        <p:nvPicPr>
          <p:cNvPr id="9223" name="Picture 7" descr="http://t2.gstatic.com/images?q=tbn:ANd9GcR1WpAuR-lKLFfIYqy1pInZ_s2EjLeJubsYx8Q9_IZe2nyFWkYY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14799"/>
            <a:ext cx="2819400" cy="2364657"/>
          </a:xfrm>
          <a:prstGeom prst="rect">
            <a:avLst/>
          </a:prstGeom>
          <a:noFill/>
        </p:spPr>
      </p:pic>
      <p:pic>
        <p:nvPicPr>
          <p:cNvPr id="9225" name="Picture 9" descr="http://t2.gstatic.com/images?q=tbn:ANd9GcRDhKF763oD8rzf057ImZMSccB67Bqz3UwL5xSoNh45GufJUvHU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886200"/>
            <a:ext cx="2362200" cy="2600325"/>
          </a:xfrm>
          <a:prstGeom prst="rect">
            <a:avLst/>
          </a:prstGeom>
          <a:noFill/>
        </p:spPr>
      </p:pic>
      <p:pic>
        <p:nvPicPr>
          <p:cNvPr id="9227" name="Picture 11" descr="http://t2.gstatic.com/images?q=tbn:ANd9GcQYSb72p0eQs7maaX-8iF2kNHhNCWUEJIovE6QhQmSKF1LmJGsYq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3805" y="3657600"/>
            <a:ext cx="2950195" cy="2895600"/>
          </a:xfrm>
          <a:prstGeom prst="rect">
            <a:avLst/>
          </a:prstGeom>
          <a:noFill/>
        </p:spPr>
      </p:pic>
      <p:pic>
        <p:nvPicPr>
          <p:cNvPr id="9229" name="Picture 13" descr="http://t1.gstatic.com/images?q=tbn:ANd9GcRbTtpyDqDZdmJfdJdlpgwnGg4U31VJYwIlu1xq5Rj-bkVYmlF0_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838200"/>
            <a:ext cx="4676775" cy="2667000"/>
          </a:xfrm>
          <a:prstGeom prst="rect">
            <a:avLst/>
          </a:prstGeom>
          <a:noFill/>
        </p:spPr>
      </p:pic>
      <p:pic>
        <p:nvPicPr>
          <p:cNvPr id="10" name="Picture 5" descr="roller-coaster-2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9144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IV. Acceleration and Deceleration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133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400" dirty="0"/>
              <a:t>An </a:t>
            </a:r>
            <a:r>
              <a:rPr lang="en-US" sz="2400" b="1" u="sng" dirty="0"/>
              <a:t>increase</a:t>
            </a:r>
            <a:r>
              <a:rPr lang="en-US" sz="2400" dirty="0"/>
              <a:t> in </a:t>
            </a:r>
            <a:r>
              <a:rPr lang="en-US" sz="2400" b="1" u="sng" dirty="0"/>
              <a:t>velocity</a:t>
            </a:r>
            <a:r>
              <a:rPr lang="en-US" sz="2400" dirty="0"/>
              <a:t> is known as </a:t>
            </a:r>
            <a:r>
              <a:rPr lang="en-US" sz="2400" b="1" u="sng" dirty="0"/>
              <a:t>POSITIVE</a:t>
            </a:r>
            <a:r>
              <a:rPr lang="en-US" sz="2400" dirty="0"/>
              <a:t> ACCELERATION.</a:t>
            </a:r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lphaLcPeriod"/>
            </a:pPr>
            <a:r>
              <a:rPr lang="en-US" sz="2400" dirty="0"/>
              <a:t>A </a:t>
            </a:r>
            <a:r>
              <a:rPr lang="en-US" sz="2400" b="1" u="sng" dirty="0"/>
              <a:t>decrease</a:t>
            </a:r>
            <a:r>
              <a:rPr lang="en-US" sz="2400" dirty="0"/>
              <a:t> in </a:t>
            </a:r>
            <a:r>
              <a:rPr lang="en-US" sz="2400" b="1" u="sng" dirty="0"/>
              <a:t>velocity</a:t>
            </a:r>
            <a:r>
              <a:rPr lang="en-US" sz="2400" dirty="0"/>
              <a:t> is known as </a:t>
            </a:r>
            <a:r>
              <a:rPr lang="en-US" sz="2400" b="1" u="sng" dirty="0"/>
              <a:t>NEGATIVE</a:t>
            </a:r>
            <a:r>
              <a:rPr lang="en-US" sz="2400" dirty="0"/>
              <a:t> ACCELERATION or DECELERATION. </a:t>
            </a:r>
          </a:p>
        </p:txBody>
      </p:sp>
      <p:pic>
        <p:nvPicPr>
          <p:cNvPr id="6151" name="Picture 7" descr="http://t0.gstatic.com/images?q=tbn:ANd9GcQrGlgq6qHFxXgL0OzVbQC6T5IQo9HDLR5AcTOtAVIJqgsmgn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733800"/>
            <a:ext cx="3810000" cy="2853824"/>
          </a:xfrm>
          <a:prstGeom prst="rect">
            <a:avLst/>
          </a:prstGeom>
          <a:noFill/>
        </p:spPr>
      </p:pic>
      <p:pic>
        <p:nvPicPr>
          <p:cNvPr id="8" name="Picture 5" descr="http://t0.gstatic.com/images?q=tbn:ANd9GcT_qlvBa6b_3Q6SbRvK3hWsbWGsRx39df594dx12sE5TsQjN8Tmn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733800"/>
            <a:ext cx="3581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V. Centripetal Acceleration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191000" cy="4525963"/>
          </a:xfrm>
        </p:spPr>
        <p:txBody>
          <a:bodyPr/>
          <a:lstStyle/>
          <a:p>
            <a:pPr marL="609600" indent="-609600">
              <a:buFontTx/>
              <a:buAutoNum type="alphaLcPeriod"/>
            </a:pPr>
            <a:r>
              <a:rPr lang="en-US" dirty="0"/>
              <a:t>When acceleration occurs in a </a:t>
            </a:r>
            <a:r>
              <a:rPr lang="en-US" b="1" u="sng" dirty="0"/>
              <a:t>circular</a:t>
            </a:r>
            <a:r>
              <a:rPr lang="en-US" b="1" dirty="0"/>
              <a:t> </a:t>
            </a:r>
            <a:r>
              <a:rPr lang="en-US" dirty="0"/>
              <a:t>motion, such as a windmill spinning, it is </a:t>
            </a:r>
            <a:r>
              <a:rPr lang="en-US" b="1" u="sng" dirty="0"/>
              <a:t>CENTRIPETAL ACCELERATION</a:t>
            </a:r>
            <a:r>
              <a:rPr lang="en-US" dirty="0"/>
              <a:t>.</a:t>
            </a:r>
          </a:p>
          <a:p>
            <a:pPr marL="609600" indent="-609600">
              <a:buFontTx/>
              <a:buNone/>
            </a:pPr>
            <a:endParaRPr lang="en-US" dirty="0"/>
          </a:p>
          <a:p>
            <a:pPr marL="609600" indent="-609600">
              <a:buFontTx/>
              <a:buNone/>
            </a:pPr>
            <a:endParaRPr lang="en-US" dirty="0"/>
          </a:p>
        </p:txBody>
      </p:sp>
      <p:pic>
        <p:nvPicPr>
          <p:cNvPr id="7173" name="Picture 5" descr="windmi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838200"/>
            <a:ext cx="3571875" cy="2438400"/>
          </a:xfrm>
          <a:prstGeom prst="rect">
            <a:avLst/>
          </a:prstGeom>
          <a:noFill/>
        </p:spPr>
      </p:pic>
      <p:pic>
        <p:nvPicPr>
          <p:cNvPr id="7175" name="Picture 7" descr="http://ffden-2.phys.uaf.edu/211_fall2002.web.dir/shawna_sastamoinen/Centripetal_files/image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429000"/>
            <a:ext cx="2971800" cy="3206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189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Default Design</vt:lpstr>
      <vt:lpstr>Measuring Motion</vt:lpstr>
      <vt:lpstr>I. Motion</vt:lpstr>
      <vt:lpstr>PowerPoint Presentation</vt:lpstr>
      <vt:lpstr>II. Speed</vt:lpstr>
      <vt:lpstr>III.  Velocity and Acceleration</vt:lpstr>
      <vt:lpstr>PowerPoint Presentation</vt:lpstr>
      <vt:lpstr>IV. Acceleration and Deceleration</vt:lpstr>
      <vt:lpstr>V. Centripetal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Motion</dc:title>
  <dc:creator>Carla</dc:creator>
  <cp:lastModifiedBy>Brittny Pannizzo</cp:lastModifiedBy>
  <cp:revision>21</cp:revision>
  <cp:lastPrinted>2012-01-30T18:54:49Z</cp:lastPrinted>
  <dcterms:created xsi:type="dcterms:W3CDTF">2010-01-24T01:19:31Z</dcterms:created>
  <dcterms:modified xsi:type="dcterms:W3CDTF">2017-01-31T19:18:15Z</dcterms:modified>
</cp:coreProperties>
</file>