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324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8" r:id="rId58"/>
    <p:sldId id="319" r:id="rId59"/>
    <p:sldId id="322" r:id="rId60"/>
    <p:sldId id="323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  <a:srgbClr val="99FF99"/>
    <a:srgbClr val="CCFF66"/>
    <a:srgbClr val="FFFF66"/>
    <a:srgbClr val="3399FF"/>
    <a:srgbClr val="D60093"/>
    <a:srgbClr val="CC00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>
      <p:cViewPr varScale="1">
        <p:scale>
          <a:sx n="52" d="100"/>
          <a:sy n="52" d="100"/>
        </p:scale>
        <p:origin x="-5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25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116FFC-8391-429B-9C4F-FBCAB62CC4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charset="0"/>
              </a:defRPr>
            </a:lvl1pPr>
          </a:lstStyle>
          <a:p>
            <a:fld id="{E1524406-EB48-4FFB-A47D-E3A3997E8C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0EDB63-5FF1-4A50-96FF-F21CA882C1D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578D87-8C84-4C11-A6C0-44A646C183C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D8BC5-1D6B-4199-B266-AF36841BC1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64CB7-846A-46F4-84A9-49DE432ADE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8A1E9-990B-4449-AAD0-B2BCB0D34B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5BCFB-3158-4996-AF02-9988CEFEC8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11F02-CE0F-4569-AA71-F42DB4F07E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F53ED-7531-43BA-A8D1-1934865FC7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13B03-3BC7-42F8-84A8-BBE9E98D9D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8960D-DC6F-4D5E-AB1D-4EE2DC429E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96D89-6979-45B1-8AD6-2F86003A33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B8A5F-1F82-4F33-A1B2-042DE4CF90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9DAE5-3761-4182-94DB-8335D4AEBD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latin typeface="Arial" charset="0"/>
              </a:defRPr>
            </a:lvl1pPr>
          </a:lstStyle>
          <a:p>
            <a:fld id="{3FC8A516-35ED-451F-B237-086851E557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arthscience.com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tonkill.k12.ny.us/placeweb/images/igneou4.gif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arthscience.com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4.xml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0.xml"/><Relationship Id="rId4" Type="http://schemas.openxmlformats.org/officeDocument/2006/relationships/slide" Target="slide4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4.xml"/><Relationship Id="rId4" Type="http://schemas.openxmlformats.org/officeDocument/2006/relationships/slide" Target="slide5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slide" Target="slide56.xml"/><Relationship Id="rId4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1010_types_conglomer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2843213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METACONGLM_1A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28600"/>
            <a:ext cx="2587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obsidi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2857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4267200" y="2895600"/>
            <a:ext cx="4538663" cy="3562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5L9912_SM25-grand_cany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990600"/>
            <a:ext cx="72866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9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Grand_Canyon_geologic_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33400"/>
            <a:ext cx="394017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bridp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990600"/>
            <a:ext cx="69723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turn_your_mind_s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3505200" y="304800"/>
            <a:ext cx="3952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 spc="72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 #4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77988" y="1085850"/>
            <a:ext cx="7394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u="none">
                <a:solidFill>
                  <a:srgbClr val="99FF99"/>
                </a:solidFill>
                <a:latin typeface="Green Mountain 3" pitchFamily="2" charset="0"/>
              </a:rPr>
              <a:t>Key Identifying Features of </a:t>
            </a:r>
          </a:p>
          <a:p>
            <a:pPr algn="ctr" eaLnBrk="1" hangingPunct="1"/>
            <a:r>
              <a:rPr lang="en-US" altLang="en-US" u="none">
                <a:solidFill>
                  <a:srgbClr val="99FF99"/>
                </a:solidFill>
                <a:latin typeface="Green Mountain 3" pitchFamily="2" charset="0"/>
              </a:rPr>
              <a:t>Sedimentary Rocks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3810000" y="2667000"/>
            <a:ext cx="2895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7200" kern="10" spc="1441"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895600" y="3733800"/>
            <a:ext cx="4876800" cy="8223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5400" b="1" u="none">
                <a:solidFill>
                  <a:srgbClr val="99FF99"/>
                </a:solidFill>
                <a:latin typeface="Monotype Corsiva" pitchFamily="66" charset="0"/>
              </a:rPr>
              <a:t>pieces of </a:t>
            </a:r>
            <a:r>
              <a:rPr lang="en-US" altLang="en-US" sz="5400" u="none">
                <a:solidFill>
                  <a:srgbClr val="99FF99"/>
                </a:solidFill>
                <a:latin typeface="Monotype Corsiva" pitchFamily="66" charset="0"/>
              </a:rPr>
              <a:t>other</a:t>
            </a:r>
            <a:r>
              <a:rPr lang="en-US" altLang="en-US" sz="5400" b="1" u="none">
                <a:solidFill>
                  <a:srgbClr val="99FF99"/>
                </a:solidFill>
                <a:latin typeface="Monotype Corsiva" pitchFamily="66" charset="0"/>
              </a:rPr>
              <a:t> rocks</a:t>
            </a:r>
          </a:p>
        </p:txBody>
      </p:sp>
      <p:sp>
        <p:nvSpPr>
          <p:cNvPr id="20486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47975" y="5105400"/>
            <a:ext cx="17240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#1</a:t>
            </a:r>
          </a:p>
        </p:txBody>
      </p:sp>
      <p:sp>
        <p:nvSpPr>
          <p:cNvPr id="20487" name="WordArt 7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19800" y="4876800"/>
            <a:ext cx="17240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8435" name="Picture 5" descr="brec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9459" name="Picture 5" descr="conglomerat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226425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turn_your_mind_s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3" name="WordArt 2"/>
          <p:cNvSpPr>
            <a:spLocks noChangeArrowheads="1" noChangeShapeType="1" noTextEdit="1"/>
          </p:cNvSpPr>
          <p:nvPr/>
        </p:nvSpPr>
        <p:spPr bwMode="auto">
          <a:xfrm>
            <a:off x="3352800" y="304800"/>
            <a:ext cx="3952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 spc="72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362200" y="990600"/>
            <a:ext cx="6178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u="none">
                <a:solidFill>
                  <a:srgbClr val="99FF99"/>
                </a:solidFill>
                <a:latin typeface="Arial" charset="0"/>
              </a:rPr>
              <a:t>Key Identifying Features of </a:t>
            </a:r>
          </a:p>
          <a:p>
            <a:pPr algn="ctr" eaLnBrk="1" hangingPunct="1"/>
            <a:r>
              <a:rPr lang="en-US" altLang="en-US" b="1" u="none">
                <a:solidFill>
                  <a:srgbClr val="99FF99"/>
                </a:solidFill>
                <a:latin typeface="Arial" charset="0"/>
              </a:rPr>
              <a:t>Sedimentary Rocks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3962400" y="2286000"/>
            <a:ext cx="2895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7200" kern="10" spc="1441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Fossils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905000" y="3429000"/>
            <a:ext cx="6858000" cy="701675"/>
          </a:xfrm>
          <a:prstGeom prst="rect">
            <a:avLst/>
          </a:prstGeom>
          <a:solidFill>
            <a:schemeClr val="bg1">
              <a:alpha val="23137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u="none">
                <a:solidFill>
                  <a:srgbClr val="99FF99"/>
                </a:solidFill>
                <a:latin typeface="Monotype Corsiva" pitchFamily="66" charset="0"/>
              </a:rPr>
              <a:t>the remains of once-living organisms</a:t>
            </a:r>
          </a:p>
        </p:txBody>
      </p:sp>
      <p:sp>
        <p:nvSpPr>
          <p:cNvPr id="24582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09800" y="4724400"/>
            <a:ext cx="1543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2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#1</a:t>
            </a:r>
          </a:p>
        </p:txBody>
      </p:sp>
      <p:sp>
        <p:nvSpPr>
          <p:cNvPr id="24583" name="WordArt 7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352800" y="5562600"/>
            <a:ext cx="160020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2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#2</a:t>
            </a:r>
          </a:p>
        </p:txBody>
      </p:sp>
      <p:sp>
        <p:nvSpPr>
          <p:cNvPr id="24584" name="WordArt 8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86400" y="4648200"/>
            <a:ext cx="1609725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2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#3</a:t>
            </a:r>
          </a:p>
        </p:txBody>
      </p:sp>
      <p:sp>
        <p:nvSpPr>
          <p:cNvPr id="24585" name="WordArt 9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781800" y="5410200"/>
            <a:ext cx="1590675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2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21507" name="Picture 5" descr="eurypte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69437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22531" name="Picture 5" descr="fossi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38" y="842963"/>
            <a:ext cx="58769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23555" name="Picture 5" descr="flor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33337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Slid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Slid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581400"/>
            <a:ext cx="3333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362200" y="762000"/>
            <a:ext cx="26479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2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Mono-mineralic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019800" y="609600"/>
            <a:ext cx="2428875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2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Poly-mineralic</a:t>
            </a:r>
          </a:p>
        </p:txBody>
      </p:sp>
      <p:pic>
        <p:nvPicPr>
          <p:cNvPr id="3079" name="Picture 7" descr="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76400"/>
            <a:ext cx="30257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gran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600200"/>
            <a:ext cx="3025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2362200" y="4724400"/>
            <a:ext cx="2943225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i="1" kern="1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made of</a:t>
            </a:r>
          </a:p>
          <a:p>
            <a:pPr algn="ctr" eaLnBrk="1" hangingPunct="1">
              <a:defRPr/>
            </a:pPr>
            <a:r>
              <a:rPr lang="en-US" i="1" kern="1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one mineral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5867400" y="4572000"/>
            <a:ext cx="2943225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i="1" kern="1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made of</a:t>
            </a:r>
          </a:p>
          <a:p>
            <a:pPr algn="ctr" eaLnBrk="1" hangingPunct="1">
              <a:defRPr/>
            </a:pPr>
            <a:r>
              <a:rPr lang="en-US" i="1" kern="1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two or more</a:t>
            </a:r>
          </a:p>
          <a:p>
            <a:pPr algn="ctr" eaLnBrk="1" hangingPunct="1">
              <a:defRPr/>
            </a:pPr>
            <a:r>
              <a:rPr lang="en-US" i="1" kern="1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24579" name="Picture 8" descr="T62879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39719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" descr="coqu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657600"/>
            <a:ext cx="390366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turn_your_mind_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441960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6000" b="1" i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reen Mountain 3" pitchFamily="2" charset="0"/>
              </a:rPr>
              <a:t>Igneous Rocks</a:t>
            </a:r>
            <a:br>
              <a:rPr lang="en-US" sz="6000" b="1" i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reen Mountain 3" pitchFamily="2" charset="0"/>
              </a:rPr>
            </a:br>
            <a:endParaRPr lang="en-US" b="1" i="1" u="none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Green Mountain 3" pitchFamily="2" charset="0"/>
            </a:endParaRPr>
          </a:p>
        </p:txBody>
      </p:sp>
      <p:sp>
        <p:nvSpPr>
          <p:cNvPr id="79878" name="WordArt 6"/>
          <p:cNvSpPr>
            <a:spLocks noChangeArrowheads="1" noChangeShapeType="1" noTextEdit="1"/>
          </p:cNvSpPr>
          <p:nvPr/>
        </p:nvSpPr>
        <p:spPr bwMode="auto">
          <a:xfrm>
            <a:off x="609600" y="6172200"/>
            <a:ext cx="8229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900" kern="10" spc="180" dirty="0"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©Mark Place, 2008-2009</a:t>
            </a:r>
          </a:p>
          <a:p>
            <a:pPr algn="ctr" eaLnBrk="1" hangingPunct="1">
              <a:defRPr/>
            </a:pPr>
            <a:r>
              <a:rPr lang="en-US" sz="900" kern="10" spc="180" dirty="0"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900" kern="10" spc="180" dirty="0"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  <a:hlinkClick r:id="rId3"/>
              </a:rPr>
              <a:t>www.LearnEarthScience.com</a:t>
            </a:r>
            <a:endParaRPr lang="en-US" sz="900" kern="10" spc="180" dirty="0">
              <a:solidFill>
                <a:schemeClr val="tx2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  <a:p>
            <a:pPr algn="ctr" eaLnBrk="1" hangingPunct="1">
              <a:defRPr/>
            </a:pPr>
            <a:r>
              <a:rPr lang="en-US" sz="900" kern="10" spc="180" dirty="0"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Edited by: Mr. </a:t>
            </a:r>
            <a:r>
              <a:rPr lang="en-US" sz="900" kern="10" spc="180" dirty="0" err="1"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Barbera</a:t>
            </a:r>
            <a:r>
              <a:rPr lang="en-US" sz="900" kern="10" spc="180" dirty="0"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, Mrs. Perun and Mrs. Curry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56959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FF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Igneous Rocks</a:t>
            </a:r>
          </a:p>
        </p:txBody>
      </p:sp>
      <p:sp>
        <p:nvSpPr>
          <p:cNvPr id="26628" name="WordArt 3"/>
          <p:cNvSpPr>
            <a:spLocks noChangeArrowheads="1" noChangeShapeType="1" noTextEdit="1"/>
          </p:cNvSpPr>
          <p:nvPr/>
        </p:nvSpPr>
        <p:spPr bwMode="auto">
          <a:xfrm>
            <a:off x="3505200" y="1447800"/>
            <a:ext cx="3952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 spc="72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362200" y="2362200"/>
            <a:ext cx="6553200" cy="701675"/>
          </a:xfrm>
          <a:prstGeom prst="rect">
            <a:avLst/>
          </a:prstGeom>
          <a:solidFill>
            <a:srgbClr val="99FF99">
              <a:alpha val="3098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u="none">
                <a:latin typeface="Monotype Corsiva" pitchFamily="66" charset="0"/>
              </a:rPr>
              <a:t>How are igneous rocks formed?</a:t>
            </a:r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2667000" y="3429000"/>
            <a:ext cx="584835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the </a:t>
            </a:r>
            <a:r>
              <a:rPr lang="en-US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melt</a:t>
            </a:r>
            <a:r>
              <a:rPr lang="en-US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ing and</a:t>
            </a:r>
          </a:p>
          <a:p>
            <a:pPr algn="ctr" eaLnBrk="1" hangingPunct="1">
              <a:defRPr/>
            </a:pPr>
            <a:r>
              <a:rPr lang="en-US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solid</a:t>
            </a:r>
            <a:r>
              <a:rPr lang="en-US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ification of</a:t>
            </a:r>
          </a:p>
          <a:p>
            <a:pPr algn="ctr" eaLnBrk="1" hangingPunct="1">
              <a:defRPr/>
            </a:pPr>
            <a:r>
              <a:rPr lang="en-US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magma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turn_your_mind_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999" name="WordArt 7"/>
          <p:cNvSpPr>
            <a:spLocks noChangeArrowheads="1" noChangeShapeType="1" noTextEdit="1"/>
          </p:cNvSpPr>
          <p:nvPr/>
        </p:nvSpPr>
        <p:spPr bwMode="auto">
          <a:xfrm>
            <a:off x="571500" y="4572000"/>
            <a:ext cx="800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 spc="72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Igneous Rocks:</a:t>
            </a: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0" y="4953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n-US" altLang="en-US" b="1" u="none">
              <a:latin typeface="Monotype Corsiva" pitchFamily="66" charset="0"/>
            </a:endParaRP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190500" y="53340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>
                    <a:alpha val="32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u="none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Name two places where igneous rocks form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6" descr="turn_your_mind_s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3" name="Picture 9" descr="Volcano%20erup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81025"/>
            <a:ext cx="41814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3" descr="A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WordArt 14"/>
          <p:cNvSpPr>
            <a:spLocks noChangeArrowheads="1" noChangeShapeType="1" noTextEdit="1"/>
          </p:cNvSpPr>
          <p:nvPr/>
        </p:nvSpPr>
        <p:spPr bwMode="auto">
          <a:xfrm>
            <a:off x="1905000" y="1600200"/>
            <a:ext cx="2057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Volcanoes</a:t>
            </a:r>
          </a:p>
        </p:txBody>
      </p:sp>
      <p:sp>
        <p:nvSpPr>
          <p:cNvPr id="31759" name="WordArt 15"/>
          <p:cNvSpPr>
            <a:spLocks noChangeArrowheads="1" noChangeShapeType="1" noTextEdit="1"/>
          </p:cNvSpPr>
          <p:nvPr/>
        </p:nvSpPr>
        <p:spPr bwMode="auto">
          <a:xfrm>
            <a:off x="1828800" y="4419600"/>
            <a:ext cx="291941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Rifts/Ridges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urn_your_mind_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8067" name="WordArt 3"/>
          <p:cNvSpPr>
            <a:spLocks noChangeArrowheads="1" noChangeShapeType="1" noTextEdit="1"/>
          </p:cNvSpPr>
          <p:nvPr/>
        </p:nvSpPr>
        <p:spPr bwMode="auto">
          <a:xfrm>
            <a:off x="876300" y="45720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 spc="72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Igneous Rocks: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524000" y="5486400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u="none">
                <a:latin typeface="Monotype Corsiva" pitchFamily="66" charset="0"/>
              </a:rPr>
              <a:t>What determines crystal size?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 descr="turn_your_mind_s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7" name="WordArt 9"/>
          <p:cNvSpPr>
            <a:spLocks noChangeArrowheads="1" noChangeShapeType="1" noTextEdit="1"/>
          </p:cNvSpPr>
          <p:nvPr/>
        </p:nvSpPr>
        <p:spPr bwMode="auto">
          <a:xfrm>
            <a:off x="3429000" y="2552700"/>
            <a:ext cx="3933825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cooling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turn_your_mind_s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 rot="16200000">
            <a:off x="966787" y="2005013"/>
            <a:ext cx="3933825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0800000" scaled="1"/>
                </a:gradFill>
                <a:latin typeface="Arial Black"/>
              </a:rPr>
              <a:t>crystal size</a:t>
            </a: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4038600" y="4800600"/>
            <a:ext cx="3933825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cooling time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V="1">
            <a:off x="3886200" y="990600"/>
            <a:ext cx="4495800" cy="381000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20638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3352800" y="457200"/>
            <a:ext cx="47244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Large Crystals Indicate</a:t>
            </a:r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3505200" y="3810000"/>
            <a:ext cx="46482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Small Crystals Indicate</a:t>
            </a:r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3352800" y="1905000"/>
            <a:ext cx="48482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long cooling time</a:t>
            </a: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3505200" y="5181600"/>
            <a:ext cx="48482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short cooling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FF00"/>
                </a:solidFill>
              </a:rPr>
              <a:t>Coarse-grained v. Fine-Grained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>
          <a:xfrm>
            <a:off x="227013" y="1303338"/>
            <a:ext cx="4268787" cy="639762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COARSE GRAINED ROCKS</a:t>
            </a:r>
          </a:p>
        </p:txBody>
      </p:sp>
      <p:sp>
        <p:nvSpPr>
          <p:cNvPr id="33796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Formed inside the earth -INTRUSIVE 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Cool slowly inside the earth because it is hot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Creates LARGER CRYSTALS which are called COARSE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EX: SALT on Pretzels is very large – coarse grained</a:t>
            </a:r>
          </a:p>
          <a:p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337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19200"/>
            <a:ext cx="4041775" cy="639763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FINE GRAINED ROCKS</a:t>
            </a:r>
            <a:endParaRPr lang="en-US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Formed outside of the earth – EXTRUSIVE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Cool quickly (SHORT TIME) outside because of the cool air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Creates SMALL CRYSTALS which are called FINE GRAINED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EX. Table Salt – </a:t>
            </a:r>
            <a:r>
              <a:rPr lang="en-US">
                <a:solidFill>
                  <a:schemeClr val="bg1"/>
                </a:solidFill>
              </a:rPr>
              <a:t>fine grained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04800" y="1943100"/>
            <a:ext cx="4038600" cy="190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4495800" y="1943100"/>
            <a:ext cx="4038600" cy="1905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667000" y="381000"/>
            <a:ext cx="584835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Three Classifications</a:t>
            </a:r>
          </a:p>
          <a:p>
            <a:pPr algn="ctr" eaLnBrk="1" hangingPunct="1">
              <a:defRPr/>
            </a:pPr>
            <a:r>
              <a:rPr lang="en-US" sz="4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of Rocks are: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286000" y="1791494"/>
            <a:ext cx="4038600" cy="1638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67000"/>
                  </a:blip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igneous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3886200" y="4419600"/>
            <a:ext cx="4572000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67000"/>
                  </a:blip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metamorphic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 rot="21360370">
            <a:off x="3373664" y="2782978"/>
            <a:ext cx="5019675" cy="20375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67000"/>
                  </a:blip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sedimentary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rn_your_mind_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685800" y="4419600"/>
            <a:ext cx="7772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 spc="72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Igneous Rocks: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50292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 u="none">
                <a:latin typeface="Monotype Corsiva" pitchFamily="66" charset="0"/>
              </a:rPr>
              <a:t>What’s the difference between </a:t>
            </a:r>
          </a:p>
          <a:p>
            <a:pPr algn="ctr" eaLnBrk="1" hangingPunct="1"/>
            <a:r>
              <a:rPr lang="en-US" altLang="en-US" b="1" u="none">
                <a:latin typeface="Monotype Corsiva" pitchFamily="66" charset="0"/>
              </a:rPr>
              <a:t>extrusive and intrusive igneous rocks?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4" descr="turn_your_mind_s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2438400" y="1752600"/>
            <a:ext cx="17145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Extrusive</a:t>
            </a: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6324600" y="1676400"/>
            <a:ext cx="17145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Intrusive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600200" y="3429000"/>
            <a:ext cx="3409950" cy="1739900"/>
          </a:xfrm>
          <a:prstGeom prst="rect">
            <a:avLst/>
          </a:prstGeom>
          <a:solidFill>
            <a:schemeClr val="bg2">
              <a:alpha val="4901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none">
                <a:solidFill>
                  <a:srgbClr val="CCFF66"/>
                </a:solidFill>
                <a:latin typeface="Monotype Corsiva" pitchFamily="66" charset="0"/>
              </a:rPr>
              <a:t>form on or near the</a:t>
            </a:r>
          </a:p>
          <a:p>
            <a:pPr algn="ctr" eaLnBrk="1" hangingPunct="1"/>
            <a:r>
              <a:rPr lang="en-US" altLang="en-US" u="none">
                <a:solidFill>
                  <a:srgbClr val="CCFF66"/>
                </a:solidFill>
                <a:latin typeface="Monotype Corsiva" pitchFamily="66" charset="0"/>
              </a:rPr>
              <a:t>surface </a:t>
            </a:r>
          </a:p>
          <a:p>
            <a:pPr algn="ctr" eaLnBrk="1" hangingPunct="1"/>
            <a:r>
              <a:rPr lang="en-US" altLang="en-US" u="none">
                <a:solidFill>
                  <a:srgbClr val="CCFF66"/>
                </a:solidFill>
                <a:latin typeface="Monotype Corsiva" pitchFamily="66" charset="0"/>
              </a:rPr>
              <a:t>(small crystals)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715000" y="3429000"/>
            <a:ext cx="2963863" cy="1739900"/>
          </a:xfrm>
          <a:prstGeom prst="rect">
            <a:avLst/>
          </a:prstGeom>
          <a:solidFill>
            <a:schemeClr val="bg2">
              <a:alpha val="4901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none">
                <a:solidFill>
                  <a:srgbClr val="CCFF66"/>
                </a:solidFill>
                <a:latin typeface="Monotype Corsiva" pitchFamily="66" charset="0"/>
              </a:rPr>
              <a:t>form below the</a:t>
            </a:r>
          </a:p>
          <a:p>
            <a:pPr algn="ctr" eaLnBrk="1" hangingPunct="1"/>
            <a:r>
              <a:rPr lang="en-US" altLang="en-US" u="none">
                <a:solidFill>
                  <a:srgbClr val="CCFF66"/>
                </a:solidFill>
                <a:latin typeface="Monotype Corsiva" pitchFamily="66" charset="0"/>
              </a:rPr>
              <a:t>surface</a:t>
            </a:r>
          </a:p>
          <a:p>
            <a:pPr algn="ctr" eaLnBrk="1" hangingPunct="1"/>
            <a:r>
              <a:rPr lang="en-US" altLang="en-US" u="none">
                <a:solidFill>
                  <a:srgbClr val="CCFF66"/>
                </a:solidFill>
                <a:latin typeface="Monotype Corsiva" pitchFamily="66" charset="0"/>
              </a:rPr>
              <a:t>(large crystals)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urn_your_mind_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6019" name="WordArt 3"/>
          <p:cNvSpPr>
            <a:spLocks noChangeArrowheads="1" noChangeShapeType="1" noTextEdit="1"/>
          </p:cNvSpPr>
          <p:nvPr/>
        </p:nvSpPr>
        <p:spPr bwMode="auto">
          <a:xfrm>
            <a:off x="609600" y="4572000"/>
            <a:ext cx="792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 spc="72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Igneous Rocks: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295400" y="54102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u="none">
                <a:latin typeface="Monotype Corsiva" pitchFamily="66" charset="0"/>
              </a:rPr>
              <a:t>Characteristics used to classify igneous 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4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2438400" y="2362200"/>
            <a:ext cx="25146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texture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2390775" y="3771900"/>
            <a:ext cx="2181225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glassy</a:t>
            </a:r>
          </a:p>
        </p:txBody>
      </p:sp>
      <p:pic>
        <p:nvPicPr>
          <p:cNvPr id="41991" name="Picture 7" descr="obsid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0"/>
            <a:ext cx="2857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2438400" y="5410200"/>
            <a:ext cx="19050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fine</a:t>
            </a:r>
          </a:p>
        </p:txBody>
      </p:sp>
      <p:pic>
        <p:nvPicPr>
          <p:cNvPr id="41994" name="Picture 10" descr="Rhyol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124200"/>
            <a:ext cx="23812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WordArt 11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6858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}</a:t>
            </a:r>
          </a:p>
        </p:txBody>
      </p:sp>
      <p:sp>
        <p:nvSpPr>
          <p:cNvPr id="41996" name="WordArt 12"/>
          <p:cNvSpPr>
            <a:spLocks noChangeArrowheads="1" noChangeShapeType="1" noTextEdit="1"/>
          </p:cNvSpPr>
          <p:nvPr/>
        </p:nvSpPr>
        <p:spPr bwMode="auto">
          <a:xfrm>
            <a:off x="5867400" y="4572000"/>
            <a:ext cx="2181225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extrusive</a:t>
            </a:r>
          </a:p>
        </p:txBody>
      </p:sp>
      <p:sp>
        <p:nvSpPr>
          <p:cNvPr id="41997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38400" y="3200400"/>
            <a:ext cx="2514600" cy="228600"/>
          </a:xfrm>
          <a:prstGeom prst="actionButtonForwardNex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8923" name="WordArt 15"/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4257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 spc="72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8924" name="Text Box 16"/>
          <p:cNvSpPr txBox="1">
            <a:spLocks noChangeArrowheads="1"/>
          </p:cNvSpPr>
          <p:nvPr/>
        </p:nvSpPr>
        <p:spPr bwMode="auto">
          <a:xfrm>
            <a:off x="2362200" y="1066800"/>
            <a:ext cx="655320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u="none">
                <a:solidFill>
                  <a:srgbClr val="CCFF66"/>
                </a:solidFill>
                <a:latin typeface="Monotype Corsiva" pitchFamily="66" charset="0"/>
              </a:rPr>
              <a:t>Characteristics used to classify igneous 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0924" name="Picture 28" descr="redgran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38766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29" name="Picture 33" descr="Dior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429000"/>
            <a:ext cx="3429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WordArt 3"/>
          <p:cNvSpPr>
            <a:spLocks noChangeArrowheads="1" noChangeShapeType="1" noTextEdit="1"/>
          </p:cNvSpPr>
          <p:nvPr/>
        </p:nvSpPr>
        <p:spPr bwMode="auto">
          <a:xfrm>
            <a:off x="2438400" y="2362200"/>
            <a:ext cx="25146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texture</a:t>
            </a:r>
          </a:p>
        </p:txBody>
      </p:sp>
      <p:sp>
        <p:nvSpPr>
          <p:cNvPr id="39942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38400" y="3200400"/>
            <a:ext cx="2514600" cy="228600"/>
          </a:xfrm>
          <a:prstGeom prst="actionButtonForwardNex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9943" name="WordArt 11"/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4257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 spc="72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9944" name="Text Box 12"/>
          <p:cNvSpPr txBox="1">
            <a:spLocks noChangeArrowheads="1"/>
          </p:cNvSpPr>
          <p:nvPr/>
        </p:nvSpPr>
        <p:spPr bwMode="auto">
          <a:xfrm>
            <a:off x="2362200" y="1066800"/>
            <a:ext cx="655320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u="none">
                <a:solidFill>
                  <a:srgbClr val="CCFF66"/>
                </a:solidFill>
                <a:latin typeface="Monotype Corsiva" pitchFamily="66" charset="0"/>
              </a:rPr>
              <a:t>Characteristics used to classify igneous rocks</a:t>
            </a:r>
          </a:p>
        </p:txBody>
      </p:sp>
      <p:sp>
        <p:nvSpPr>
          <p:cNvPr id="80925" name="WordArt 29"/>
          <p:cNvSpPr>
            <a:spLocks noChangeArrowheads="1" noChangeShapeType="1" noTextEdit="1"/>
          </p:cNvSpPr>
          <p:nvPr/>
        </p:nvSpPr>
        <p:spPr bwMode="auto">
          <a:xfrm>
            <a:off x="2514600" y="3810000"/>
            <a:ext cx="2181225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coarse</a:t>
            </a:r>
          </a:p>
        </p:txBody>
      </p:sp>
      <p:sp>
        <p:nvSpPr>
          <p:cNvPr id="80926" name="WordArt 30"/>
          <p:cNvSpPr>
            <a:spLocks noChangeArrowheads="1" noChangeShapeType="1" noTextEdit="1"/>
          </p:cNvSpPr>
          <p:nvPr/>
        </p:nvSpPr>
        <p:spPr bwMode="auto">
          <a:xfrm>
            <a:off x="2590800" y="5105400"/>
            <a:ext cx="21336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very coarse</a:t>
            </a:r>
          </a:p>
        </p:txBody>
      </p:sp>
      <p:sp>
        <p:nvSpPr>
          <p:cNvPr id="80927" name="WordArt 31"/>
          <p:cNvSpPr>
            <a:spLocks noChangeArrowheads="1" noChangeShapeType="1" noTextEdit="1"/>
          </p:cNvSpPr>
          <p:nvPr/>
        </p:nvSpPr>
        <p:spPr bwMode="auto">
          <a:xfrm>
            <a:off x="4876800" y="4038600"/>
            <a:ext cx="9906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}</a:t>
            </a:r>
          </a:p>
        </p:txBody>
      </p:sp>
      <p:sp>
        <p:nvSpPr>
          <p:cNvPr id="80928" name="WordArt 32"/>
          <p:cNvSpPr>
            <a:spLocks noChangeArrowheads="1" noChangeShapeType="1" noTextEdit="1"/>
          </p:cNvSpPr>
          <p:nvPr/>
        </p:nvSpPr>
        <p:spPr bwMode="auto">
          <a:xfrm>
            <a:off x="6019800" y="4191000"/>
            <a:ext cx="2181225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intrusive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4257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 spc="72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362200" y="1066800"/>
            <a:ext cx="655320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u="none">
                <a:solidFill>
                  <a:srgbClr val="CCFF66"/>
                </a:solidFill>
                <a:latin typeface="Monotype Corsiva" pitchFamily="66" charset="0"/>
              </a:rPr>
              <a:t>Characteristics used to classify igneous rocks</a:t>
            </a:r>
          </a:p>
        </p:txBody>
      </p:sp>
      <p:sp>
        <p:nvSpPr>
          <p:cNvPr id="82954" name="WordArt 10"/>
          <p:cNvSpPr>
            <a:spLocks noChangeArrowheads="1" noChangeShapeType="1" noTextEdit="1"/>
          </p:cNvSpPr>
          <p:nvPr/>
        </p:nvSpPr>
        <p:spPr bwMode="auto">
          <a:xfrm>
            <a:off x="3733800" y="2133600"/>
            <a:ext cx="393382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density</a:t>
            </a:r>
          </a:p>
        </p:txBody>
      </p:sp>
      <p:sp>
        <p:nvSpPr>
          <p:cNvPr id="82955" name="AutoShape 11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4419600" y="2971800"/>
            <a:ext cx="2514600" cy="228600"/>
          </a:xfrm>
          <a:prstGeom prst="actionButtonForwardNex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2956" name="WordArt 12"/>
          <p:cNvSpPr>
            <a:spLocks noChangeArrowheads="1" noChangeShapeType="1" noTextEdit="1"/>
          </p:cNvSpPr>
          <p:nvPr/>
        </p:nvSpPr>
        <p:spPr bwMode="auto">
          <a:xfrm>
            <a:off x="6934200" y="3962400"/>
            <a:ext cx="117157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high</a:t>
            </a:r>
          </a:p>
        </p:txBody>
      </p:sp>
      <p:sp>
        <p:nvSpPr>
          <p:cNvPr id="82957" name="WordArt 13"/>
          <p:cNvSpPr>
            <a:spLocks noChangeArrowheads="1" noChangeShapeType="1" noTextEdit="1"/>
          </p:cNvSpPr>
          <p:nvPr/>
        </p:nvSpPr>
        <p:spPr bwMode="auto">
          <a:xfrm>
            <a:off x="3590925" y="3886200"/>
            <a:ext cx="98107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low</a:t>
            </a:r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4953000" y="4267200"/>
            <a:ext cx="1676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 animBg="1"/>
      <p:bldP spid="829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urn_your_mind_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9091" name="WordArt 3"/>
          <p:cNvSpPr>
            <a:spLocks noChangeArrowheads="1" noChangeShapeType="1" noTextEdit="1"/>
          </p:cNvSpPr>
          <p:nvPr/>
        </p:nvSpPr>
        <p:spPr bwMode="auto">
          <a:xfrm>
            <a:off x="609600" y="4572000"/>
            <a:ext cx="792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 spc="72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Igneous Rocks: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42900" y="53340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u="none">
                <a:latin typeface="Monotype Corsiva" pitchFamily="66" charset="0"/>
              </a:rPr>
              <a:t>Key Identifying Features of Igneous 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3962400" y="533400"/>
            <a:ext cx="3814763" cy="1425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Glassy Texture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048000" y="2003425"/>
            <a:ext cx="396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000" b="1" u="none">
                <a:latin typeface="Monotype Corsiva" pitchFamily="66" charset="0"/>
              </a:rPr>
              <a:t>usually black in color</a:t>
            </a:r>
          </a:p>
        </p:txBody>
      </p:sp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3962400" y="3352800"/>
            <a:ext cx="3814763" cy="1425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Interlocked Grains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776538" y="4822825"/>
            <a:ext cx="6143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000" b="1" u="none">
                <a:latin typeface="Monotype Corsiva" pitchFamily="66" charset="0"/>
              </a:rPr>
              <a:t>the grains have been melted</a:t>
            </a:r>
          </a:p>
          <a:p>
            <a:pPr algn="ctr" eaLnBrk="1" hangingPunct="1"/>
            <a:r>
              <a:rPr lang="en-US" altLang="en-US" sz="4000" b="1" u="none">
                <a:latin typeface="Monotype Corsiva" pitchFamily="66" charset="0"/>
              </a:rPr>
              <a:t>and are now physically connected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17 0.30682 C -0.01771 0.23792 0.18993 0.16925 0.23993 0.123 C 0.28993 0.07676 0.13698 0.0511 0.07483 0.02982 C 0.01267 0.00855 -0.09844 0.00162 -0.13316 -0.0039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2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turn_your_mind_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441960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6000" b="1" i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reen Mountain 3" pitchFamily="2" charset="0"/>
              </a:rPr>
              <a:t>Metamorphic Rocks</a:t>
            </a:r>
            <a:br>
              <a:rPr lang="en-US" sz="6000" b="1" i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reen Mountain 3" pitchFamily="2" charset="0"/>
              </a:rPr>
            </a:br>
            <a:r>
              <a:rPr lang="en-US" b="1" i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reen Mountain 3" pitchFamily="2" charset="0"/>
              </a:rPr>
              <a:t>Rocks</a:t>
            </a:r>
            <a:r>
              <a:rPr lang="en-US" b="1" i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reen Mountain 3" pitchFamily="2" charset="0"/>
              </a:rPr>
              <a:t> &amp; Minerals Notes:  </a:t>
            </a:r>
          </a:p>
        </p:txBody>
      </p:sp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52400" y="6248400"/>
            <a:ext cx="86868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900" kern="10" spc="180" dirty="0"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©Mark Place, 2008-2009</a:t>
            </a:r>
          </a:p>
          <a:p>
            <a:pPr algn="ctr" eaLnBrk="1" hangingPunct="1">
              <a:defRPr/>
            </a:pPr>
            <a:r>
              <a:rPr lang="en-US" sz="900" kern="10" spc="180" dirty="0"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900" kern="10" spc="180" dirty="0"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  <a:hlinkClick r:id="rId3"/>
              </a:rPr>
              <a:t>www.LearnEarthScience.com</a:t>
            </a:r>
            <a:endParaRPr lang="en-US" sz="900" kern="10" spc="180" dirty="0">
              <a:solidFill>
                <a:schemeClr val="tx2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  <a:p>
            <a:pPr algn="ctr" eaLnBrk="1" hangingPunct="1">
              <a:defRPr/>
            </a:pPr>
            <a:r>
              <a:rPr lang="en-US" sz="900" kern="10" spc="180" dirty="0" err="1"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Editted</a:t>
            </a:r>
            <a:r>
              <a:rPr lang="en-US" sz="900" kern="10" spc="180" dirty="0"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by: Mr. </a:t>
            </a:r>
            <a:r>
              <a:rPr lang="en-US" sz="900" kern="10" spc="180" dirty="0" err="1"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Barbera</a:t>
            </a:r>
            <a:r>
              <a:rPr lang="en-US" sz="900" kern="10" spc="180" dirty="0"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, Mrs. Perun and Mrs. Curry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56959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FF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Metamorphic Rocks</a:t>
            </a:r>
          </a:p>
        </p:txBody>
      </p:sp>
      <p:sp>
        <p:nvSpPr>
          <p:cNvPr id="45060" name="WordArt 5"/>
          <p:cNvSpPr>
            <a:spLocks noChangeArrowheads="1" noChangeShapeType="1" noTextEdit="1"/>
          </p:cNvSpPr>
          <p:nvPr/>
        </p:nvSpPr>
        <p:spPr bwMode="auto">
          <a:xfrm>
            <a:off x="3505200" y="1447800"/>
            <a:ext cx="3952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 spc="72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362200" y="2362200"/>
            <a:ext cx="6553200" cy="1311275"/>
          </a:xfrm>
          <a:prstGeom prst="rect">
            <a:avLst/>
          </a:prstGeom>
          <a:solidFill>
            <a:srgbClr val="99FF99">
              <a:alpha val="3098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u="none">
                <a:latin typeface="Monotype Corsiva" pitchFamily="66" charset="0"/>
              </a:rPr>
              <a:t>How are metamorphic </a:t>
            </a:r>
          </a:p>
          <a:p>
            <a:pPr algn="ctr" eaLnBrk="1" hangingPunct="1"/>
            <a:r>
              <a:rPr lang="en-US" altLang="en-US" sz="4000" u="none">
                <a:latin typeface="Monotype Corsiva" pitchFamily="66" charset="0"/>
              </a:rPr>
              <a:t>rocks formed?</a:t>
            </a:r>
          </a:p>
        </p:txBody>
      </p:sp>
      <p:sp>
        <p:nvSpPr>
          <p:cNvPr id="91145" name="WordArt 9"/>
          <p:cNvSpPr>
            <a:spLocks noChangeArrowheads="1" noChangeShapeType="1" noTextEdit="1"/>
          </p:cNvSpPr>
          <p:nvPr/>
        </p:nvSpPr>
        <p:spPr bwMode="auto">
          <a:xfrm>
            <a:off x="3733800" y="2895600"/>
            <a:ext cx="3905250" cy="191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extreme heat</a:t>
            </a:r>
          </a:p>
          <a:p>
            <a:pPr algn="ctr" eaLnBrk="1" hangingPunct="1">
              <a:defRPr/>
            </a:pPr>
            <a:r>
              <a:rPr lang="en-US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and/or </a:t>
            </a:r>
          </a:p>
          <a:p>
            <a:pPr algn="ctr" eaLnBrk="1" hangingPunct="1">
              <a:defRPr/>
            </a:pPr>
            <a:r>
              <a:rPr lang="en-US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 descr="turn_your_mind_s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514600" y="304800"/>
            <a:ext cx="5695950" cy="145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Sedimentary Rocks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600200" y="2971800"/>
            <a:ext cx="7131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u="none">
                <a:latin typeface="Arial" charset="0"/>
              </a:rPr>
              <a:t>Most sedimentary rocks are made of pieces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886200" y="3754438"/>
            <a:ext cx="23002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u="none">
                <a:latin typeface="Arial" charset="0"/>
              </a:rPr>
              <a:t>of other rocks.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3352800" y="3619500"/>
            <a:ext cx="2667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254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205" name="WordArt 13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90800" y="5181600"/>
            <a:ext cx="17240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#1</a:t>
            </a:r>
          </a:p>
        </p:txBody>
      </p:sp>
      <p:sp>
        <p:nvSpPr>
          <p:cNvPr id="8206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943600" y="5029200"/>
            <a:ext cx="17240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turn_your_mind_s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298" name="WordArt 2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56959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Metamorphic Rocks</a:t>
            </a:r>
          </a:p>
        </p:txBody>
      </p:sp>
      <p:sp>
        <p:nvSpPr>
          <p:cNvPr id="46084" name="WordArt 3"/>
          <p:cNvSpPr>
            <a:spLocks noChangeArrowheads="1" noChangeShapeType="1" noTextEdit="1"/>
          </p:cNvSpPr>
          <p:nvPr/>
        </p:nvSpPr>
        <p:spPr bwMode="auto">
          <a:xfrm>
            <a:off x="3200400" y="1066800"/>
            <a:ext cx="3952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752600" y="24384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 u="none">
                <a:solidFill>
                  <a:srgbClr val="FF0000"/>
                </a:solidFill>
                <a:latin typeface="Arial" charset="0"/>
              </a:rPr>
              <a:t>MELTING DOES NOT OCCUR!</a:t>
            </a:r>
          </a:p>
        </p:txBody>
      </p:sp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1905000" y="2133600"/>
            <a:ext cx="6705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i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If melting occurs,</a:t>
            </a:r>
          </a:p>
          <a:p>
            <a:pPr algn="ctr" eaLnBrk="1" hangingPunct="1">
              <a:defRPr/>
            </a:pPr>
            <a:r>
              <a:rPr lang="en-US" i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it is classified as</a:t>
            </a:r>
          </a:p>
          <a:p>
            <a:pPr algn="ctr" eaLnBrk="1" hangingPunct="1">
              <a:defRPr/>
            </a:pPr>
            <a:r>
              <a:rPr lang="en-US" i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an</a:t>
            </a: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2971800" y="4419600"/>
            <a:ext cx="45339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Igneous Rock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" dur="1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0" grpId="1"/>
      <p:bldP spid="55300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urn_your_mind_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163" name="WordArt 3"/>
          <p:cNvSpPr>
            <a:spLocks noChangeArrowheads="1" noChangeShapeType="1" noTextEdit="1"/>
          </p:cNvSpPr>
          <p:nvPr/>
        </p:nvSpPr>
        <p:spPr bwMode="auto">
          <a:xfrm>
            <a:off x="609600" y="4495800"/>
            <a:ext cx="792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 spc="72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Metamorphic Rocks:  Key Concept #3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333500" y="4953000"/>
            <a:ext cx="647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 u="none">
                <a:latin typeface="Monotype Corsiva" pitchFamily="66" charset="0"/>
              </a:rPr>
              <a:t>What is the difference between </a:t>
            </a:r>
          </a:p>
          <a:p>
            <a:pPr algn="ctr" eaLnBrk="1" hangingPunct="1"/>
            <a:r>
              <a:rPr lang="en-US" altLang="en-US" b="1" u="none">
                <a:latin typeface="Monotype Corsiva" pitchFamily="66" charset="0"/>
              </a:rPr>
              <a:t>Regional and Contact Metamorphism?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9" name="WordArt 5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200400" y="1219200"/>
            <a:ext cx="5114925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Regional Metamorphism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048000" y="2590800"/>
            <a:ext cx="558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1" u="none"/>
              <a:t>Large geographic area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971800" y="3962400"/>
            <a:ext cx="56149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400" b="1" u="none"/>
              <a:t>Example:  </a:t>
            </a:r>
          </a:p>
          <a:p>
            <a:pPr algn="ctr" eaLnBrk="1" hangingPunct="1"/>
            <a:r>
              <a:rPr lang="en-US" altLang="en-US" sz="4400" b="1" u="none"/>
              <a:t>where mountains form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Slide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63912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4211" name="WordArt 3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200400" y="1219200"/>
            <a:ext cx="5114925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Contact Metamorphism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124200" y="2667000"/>
            <a:ext cx="5429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1" u="none"/>
              <a:t>small geographic area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505200" y="3962400"/>
            <a:ext cx="48768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400" b="1" u="none">
                <a:hlinkClick r:id="rId5" action="ppaction://hlinksldjump"/>
              </a:rPr>
              <a:t>Example:  </a:t>
            </a:r>
          </a:p>
          <a:p>
            <a:pPr algn="ctr" eaLnBrk="1" hangingPunct="1"/>
            <a:r>
              <a:rPr lang="en-US" altLang="en-US" b="1" u="none"/>
              <a:t>when rocks come in </a:t>
            </a:r>
          </a:p>
          <a:p>
            <a:pPr algn="ctr" eaLnBrk="1" hangingPunct="1"/>
            <a:r>
              <a:rPr lang="en-US" altLang="en-US" b="1" u="none"/>
              <a:t>contact with magma</a:t>
            </a:r>
          </a:p>
        </p:txBody>
      </p:sp>
      <p:sp>
        <p:nvSpPr>
          <p:cNvPr id="50182" name="SMARTInkAnnotation0"/>
          <p:cNvSpPr>
            <a:spLocks/>
          </p:cNvSpPr>
          <p:nvPr/>
        </p:nvSpPr>
        <p:spPr bwMode="auto">
          <a:xfrm>
            <a:off x="3157538" y="4094163"/>
            <a:ext cx="1571625" cy="1341437"/>
          </a:xfrm>
          <a:custGeom>
            <a:avLst/>
            <a:gdLst>
              <a:gd name="T0" fmla="*/ 31570 w 1571504"/>
              <a:gd name="T1" fmla="*/ 32588 h 1342999"/>
              <a:gd name="T2" fmla="*/ 1281 w 1571504"/>
              <a:gd name="T3" fmla="*/ 93707 h 1342999"/>
              <a:gd name="T4" fmla="*/ 3706 w 1571504"/>
              <a:gd name="T5" fmla="*/ 116110 h 1342999"/>
              <a:gd name="T6" fmla="*/ 55114 w 1571504"/>
              <a:gd name="T7" fmla="*/ 147344 h 1342999"/>
              <a:gd name="T8" fmla="*/ 101733 w 1571504"/>
              <a:gd name="T9" fmla="*/ 154898 h 1342999"/>
              <a:gd name="T10" fmla="*/ 144969 w 1571504"/>
              <a:gd name="T11" fmla="*/ 163613 h 1342999"/>
              <a:gd name="T12" fmla="*/ 186108 w 1571504"/>
              <a:gd name="T13" fmla="*/ 184917 h 1342999"/>
              <a:gd name="T14" fmla="*/ 232511 w 1571504"/>
              <a:gd name="T15" fmla="*/ 231619 h 1342999"/>
              <a:gd name="T16" fmla="*/ 248348 w 1571504"/>
              <a:gd name="T17" fmla="*/ 268715 h 1342999"/>
              <a:gd name="T18" fmla="*/ 250563 w 1571504"/>
              <a:gd name="T19" fmla="*/ 286743 h 1342999"/>
              <a:gd name="T20" fmla="*/ 257106 w 1571504"/>
              <a:gd name="T21" fmla="*/ 332929 h 1342999"/>
              <a:gd name="T22" fmla="*/ 250278 w 1571504"/>
              <a:gd name="T23" fmla="*/ 363926 h 1342999"/>
              <a:gd name="T24" fmla="*/ 245077 w 1571504"/>
              <a:gd name="T25" fmla="*/ 415461 h 1342999"/>
              <a:gd name="T26" fmla="*/ 236173 w 1571504"/>
              <a:gd name="T27" fmla="*/ 455527 h 1342999"/>
              <a:gd name="T28" fmla="*/ 217355 w 1571504"/>
              <a:gd name="T29" fmla="*/ 507226 h 1342999"/>
              <a:gd name="T30" fmla="*/ 204707 w 1571504"/>
              <a:gd name="T31" fmla="*/ 535664 h 1342999"/>
              <a:gd name="T32" fmla="*/ 169887 w 1571504"/>
              <a:gd name="T33" fmla="*/ 625731 h 1342999"/>
              <a:gd name="T34" fmla="*/ 137765 w 1571504"/>
              <a:gd name="T35" fmla="*/ 690164 h 1342999"/>
              <a:gd name="T36" fmla="*/ 128701 w 1571504"/>
              <a:gd name="T37" fmla="*/ 763921 h 1342999"/>
              <a:gd name="T38" fmla="*/ 134171 w 1571504"/>
              <a:gd name="T39" fmla="*/ 788691 h 1342999"/>
              <a:gd name="T40" fmla="*/ 136248 w 1571504"/>
              <a:gd name="T41" fmla="*/ 805934 h 1342999"/>
              <a:gd name="T42" fmla="*/ 149874 w 1571504"/>
              <a:gd name="T43" fmla="*/ 829507 h 1342999"/>
              <a:gd name="T44" fmla="*/ 161259 w 1571504"/>
              <a:gd name="T45" fmla="*/ 843781 h 1342999"/>
              <a:gd name="T46" fmla="*/ 173949 w 1571504"/>
              <a:gd name="T47" fmla="*/ 860379 h 1342999"/>
              <a:gd name="T48" fmla="*/ 190629 w 1571504"/>
              <a:gd name="T49" fmla="*/ 871439 h 1342999"/>
              <a:gd name="T50" fmla="*/ 223718 w 1571504"/>
              <a:gd name="T51" fmla="*/ 881760 h 1342999"/>
              <a:gd name="T52" fmla="*/ 281040 w 1571504"/>
              <a:gd name="T53" fmla="*/ 907206 h 1342999"/>
              <a:gd name="T54" fmla="*/ 329074 w 1571504"/>
              <a:gd name="T55" fmla="*/ 929417 h 1342999"/>
              <a:gd name="T56" fmla="*/ 343947 w 1571504"/>
              <a:gd name="T57" fmla="*/ 934851 h 1342999"/>
              <a:gd name="T58" fmla="*/ 362658 w 1571504"/>
              <a:gd name="T59" fmla="*/ 940208 h 1342999"/>
              <a:gd name="T60" fmla="*/ 405922 w 1571504"/>
              <a:gd name="T61" fmla="*/ 962391 h 1342999"/>
              <a:gd name="T62" fmla="*/ 411849 w 1571504"/>
              <a:gd name="T63" fmla="*/ 969436 h 1342999"/>
              <a:gd name="T64" fmla="*/ 432074 w 1571504"/>
              <a:gd name="T65" fmla="*/ 986001 h 1342999"/>
              <a:gd name="T66" fmla="*/ 449750 w 1571504"/>
              <a:gd name="T67" fmla="*/ 1056909 h 1342999"/>
              <a:gd name="T68" fmla="*/ 434140 w 1571504"/>
              <a:gd name="T69" fmla="*/ 1144948 h 1342999"/>
              <a:gd name="T70" fmla="*/ 428643 w 1571504"/>
              <a:gd name="T71" fmla="*/ 1234772 h 1342999"/>
              <a:gd name="T72" fmla="*/ 441639 w 1571504"/>
              <a:gd name="T73" fmla="*/ 1266938 h 1342999"/>
              <a:gd name="T74" fmla="*/ 462044 w 1571504"/>
              <a:gd name="T75" fmla="*/ 1297396 h 1342999"/>
              <a:gd name="T76" fmla="*/ 471521 w 1571504"/>
              <a:gd name="T77" fmla="*/ 1302583 h 1342999"/>
              <a:gd name="T78" fmla="*/ 504197 w 1571504"/>
              <a:gd name="T79" fmla="*/ 1322435 h 1342999"/>
              <a:gd name="T80" fmla="*/ 531983 w 1571504"/>
              <a:gd name="T81" fmla="*/ 1330247 h 1342999"/>
              <a:gd name="T82" fmla="*/ 593474 w 1571504"/>
              <a:gd name="T83" fmla="*/ 1334668 h 1342999"/>
              <a:gd name="T84" fmla="*/ 676067 w 1571504"/>
              <a:gd name="T85" fmla="*/ 1295085 h 1342999"/>
              <a:gd name="T86" fmla="*/ 731272 w 1571504"/>
              <a:gd name="T87" fmla="*/ 1256307 h 1342999"/>
              <a:gd name="T88" fmla="*/ 823323 w 1571504"/>
              <a:gd name="T89" fmla="*/ 1181825 h 1342999"/>
              <a:gd name="T90" fmla="*/ 871616 w 1571504"/>
              <a:gd name="T91" fmla="*/ 1135247 h 1342999"/>
              <a:gd name="T92" fmla="*/ 990453 w 1571504"/>
              <a:gd name="T93" fmla="*/ 1033405 h 1342999"/>
              <a:gd name="T94" fmla="*/ 1047949 w 1571504"/>
              <a:gd name="T95" fmla="*/ 994134 h 1342999"/>
              <a:gd name="T96" fmla="*/ 1130416 w 1571504"/>
              <a:gd name="T97" fmla="*/ 981275 h 1342999"/>
              <a:gd name="T98" fmla="*/ 1152159 w 1571504"/>
              <a:gd name="T99" fmla="*/ 986938 h 1342999"/>
              <a:gd name="T100" fmla="*/ 1177873 w 1571504"/>
              <a:gd name="T101" fmla="*/ 1004998 h 1342999"/>
              <a:gd name="T102" fmla="*/ 1223498 w 1571504"/>
              <a:gd name="T103" fmla="*/ 1045216 h 1342999"/>
              <a:gd name="T104" fmla="*/ 1266514 w 1571504"/>
              <a:gd name="T105" fmla="*/ 1070535 h 1342999"/>
              <a:gd name="T106" fmla="*/ 1358420 w 1571504"/>
              <a:gd name="T107" fmla="*/ 1080010 h 1342999"/>
              <a:gd name="T108" fmla="*/ 1423566 w 1571504"/>
              <a:gd name="T109" fmla="*/ 1040375 h 1342999"/>
              <a:gd name="T110" fmla="*/ 1454526 w 1571504"/>
              <a:gd name="T111" fmla="*/ 1006607 h 1342999"/>
              <a:gd name="T112" fmla="*/ 1487899 w 1571504"/>
              <a:gd name="T113" fmla="*/ 954287 h 1342999"/>
              <a:gd name="T114" fmla="*/ 1521557 w 1571504"/>
              <a:gd name="T115" fmla="*/ 900690 h 1342999"/>
              <a:gd name="T116" fmla="*/ 1540906 w 1571504"/>
              <a:gd name="T117" fmla="*/ 843324 h 1342999"/>
              <a:gd name="T118" fmla="*/ 1552524 w 1571504"/>
              <a:gd name="T119" fmla="*/ 782160 h 1342999"/>
              <a:gd name="T120" fmla="*/ 1557668 w 1571504"/>
              <a:gd name="T121" fmla="*/ 741928 h 1342999"/>
              <a:gd name="T122" fmla="*/ 1564752 w 1571504"/>
              <a:gd name="T123" fmla="*/ 725676 h 1342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71504"/>
              <a:gd name="T187" fmla="*/ 0 h 1342999"/>
              <a:gd name="T188" fmla="*/ 1571504 w 1571504"/>
              <a:gd name="T189" fmla="*/ 1342999 h 134299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71504" h="1342999">
                <a:moveTo>
                  <a:pt x="57027" y="0"/>
                </a:moveTo>
                <a:lnTo>
                  <a:pt x="46385" y="10641"/>
                </a:lnTo>
                <a:lnTo>
                  <a:pt x="31562" y="32740"/>
                </a:lnTo>
                <a:lnTo>
                  <a:pt x="18630" y="62307"/>
                </a:lnTo>
                <a:lnTo>
                  <a:pt x="3035" y="87997"/>
                </a:lnTo>
                <a:lnTo>
                  <a:pt x="1281" y="94143"/>
                </a:lnTo>
                <a:lnTo>
                  <a:pt x="0" y="109440"/>
                </a:lnTo>
                <a:lnTo>
                  <a:pt x="753" y="111854"/>
                </a:lnTo>
                <a:lnTo>
                  <a:pt x="3706" y="116652"/>
                </a:lnTo>
                <a:lnTo>
                  <a:pt x="16673" y="130965"/>
                </a:lnTo>
                <a:lnTo>
                  <a:pt x="19012" y="132554"/>
                </a:lnTo>
                <a:lnTo>
                  <a:pt x="55098" y="148032"/>
                </a:lnTo>
                <a:lnTo>
                  <a:pt x="62520" y="149136"/>
                </a:lnTo>
                <a:lnTo>
                  <a:pt x="79292" y="150551"/>
                </a:lnTo>
                <a:lnTo>
                  <a:pt x="101701" y="155621"/>
                </a:lnTo>
                <a:lnTo>
                  <a:pt x="114188" y="157271"/>
                </a:lnTo>
                <a:lnTo>
                  <a:pt x="135140" y="162681"/>
                </a:lnTo>
                <a:lnTo>
                  <a:pt x="144925" y="164377"/>
                </a:lnTo>
                <a:lnTo>
                  <a:pt x="154566" y="167777"/>
                </a:lnTo>
                <a:lnTo>
                  <a:pt x="162026" y="171934"/>
                </a:lnTo>
                <a:lnTo>
                  <a:pt x="186052" y="185780"/>
                </a:lnTo>
                <a:lnTo>
                  <a:pt x="197915" y="192893"/>
                </a:lnTo>
                <a:lnTo>
                  <a:pt x="216455" y="209550"/>
                </a:lnTo>
                <a:lnTo>
                  <a:pt x="232439" y="232700"/>
                </a:lnTo>
                <a:lnTo>
                  <a:pt x="235472" y="240310"/>
                </a:lnTo>
                <a:lnTo>
                  <a:pt x="240252" y="247592"/>
                </a:lnTo>
                <a:lnTo>
                  <a:pt x="248272" y="269969"/>
                </a:lnTo>
                <a:lnTo>
                  <a:pt x="249424" y="280280"/>
                </a:lnTo>
                <a:lnTo>
                  <a:pt x="249585" y="284485"/>
                </a:lnTo>
                <a:lnTo>
                  <a:pt x="250487" y="288081"/>
                </a:lnTo>
                <a:lnTo>
                  <a:pt x="255520" y="299557"/>
                </a:lnTo>
                <a:lnTo>
                  <a:pt x="256599" y="309155"/>
                </a:lnTo>
                <a:lnTo>
                  <a:pt x="257026" y="334483"/>
                </a:lnTo>
                <a:lnTo>
                  <a:pt x="256241" y="338083"/>
                </a:lnTo>
                <a:lnTo>
                  <a:pt x="252137" y="347734"/>
                </a:lnTo>
                <a:lnTo>
                  <a:pt x="250202" y="365624"/>
                </a:lnTo>
                <a:lnTo>
                  <a:pt x="249916" y="401115"/>
                </a:lnTo>
                <a:lnTo>
                  <a:pt x="247795" y="408726"/>
                </a:lnTo>
                <a:lnTo>
                  <a:pt x="245001" y="417399"/>
                </a:lnTo>
                <a:lnTo>
                  <a:pt x="242634" y="430414"/>
                </a:lnTo>
                <a:lnTo>
                  <a:pt x="238051" y="440443"/>
                </a:lnTo>
                <a:lnTo>
                  <a:pt x="236101" y="457652"/>
                </a:lnTo>
                <a:lnTo>
                  <a:pt x="235941" y="462264"/>
                </a:lnTo>
                <a:lnTo>
                  <a:pt x="233647" y="471621"/>
                </a:lnTo>
                <a:lnTo>
                  <a:pt x="217287" y="509593"/>
                </a:lnTo>
                <a:lnTo>
                  <a:pt x="215567" y="519115"/>
                </a:lnTo>
                <a:lnTo>
                  <a:pt x="213520" y="523876"/>
                </a:lnTo>
                <a:lnTo>
                  <a:pt x="204643" y="538163"/>
                </a:lnTo>
                <a:lnTo>
                  <a:pt x="190144" y="576262"/>
                </a:lnTo>
                <a:lnTo>
                  <a:pt x="174489" y="609599"/>
                </a:lnTo>
                <a:lnTo>
                  <a:pt x="169835" y="628650"/>
                </a:lnTo>
                <a:lnTo>
                  <a:pt x="154571" y="661987"/>
                </a:lnTo>
                <a:lnTo>
                  <a:pt x="140363" y="684411"/>
                </a:lnTo>
                <a:lnTo>
                  <a:pt x="137721" y="693385"/>
                </a:lnTo>
                <a:lnTo>
                  <a:pt x="134839" y="733479"/>
                </a:lnTo>
                <a:lnTo>
                  <a:pt x="129959" y="748458"/>
                </a:lnTo>
                <a:lnTo>
                  <a:pt x="128661" y="767487"/>
                </a:lnTo>
                <a:lnTo>
                  <a:pt x="128552" y="776609"/>
                </a:lnTo>
                <a:lnTo>
                  <a:pt x="129317" y="780471"/>
                </a:lnTo>
                <a:lnTo>
                  <a:pt x="134131" y="792371"/>
                </a:lnTo>
                <a:lnTo>
                  <a:pt x="135170" y="802043"/>
                </a:lnTo>
                <a:lnTo>
                  <a:pt x="135317" y="806157"/>
                </a:lnTo>
                <a:lnTo>
                  <a:pt x="136208" y="809695"/>
                </a:lnTo>
                <a:lnTo>
                  <a:pt x="139314" y="815741"/>
                </a:lnTo>
                <a:lnTo>
                  <a:pt x="146982" y="826090"/>
                </a:lnTo>
                <a:lnTo>
                  <a:pt x="149826" y="833377"/>
                </a:lnTo>
                <a:lnTo>
                  <a:pt x="157496" y="842949"/>
                </a:lnTo>
                <a:lnTo>
                  <a:pt x="159725" y="845335"/>
                </a:lnTo>
                <a:lnTo>
                  <a:pt x="161211" y="847719"/>
                </a:lnTo>
                <a:lnTo>
                  <a:pt x="164097" y="854867"/>
                </a:lnTo>
                <a:lnTo>
                  <a:pt x="167585" y="859630"/>
                </a:lnTo>
                <a:lnTo>
                  <a:pt x="173897" y="864393"/>
                </a:lnTo>
                <a:lnTo>
                  <a:pt x="184260" y="871537"/>
                </a:lnTo>
                <a:lnTo>
                  <a:pt x="187092" y="873918"/>
                </a:lnTo>
                <a:lnTo>
                  <a:pt x="190569" y="875505"/>
                </a:lnTo>
                <a:lnTo>
                  <a:pt x="202252" y="878534"/>
                </a:lnTo>
                <a:lnTo>
                  <a:pt x="211887" y="883311"/>
                </a:lnTo>
                <a:lnTo>
                  <a:pt x="223650" y="885874"/>
                </a:lnTo>
                <a:lnTo>
                  <a:pt x="232515" y="890513"/>
                </a:lnTo>
                <a:lnTo>
                  <a:pt x="261134" y="900180"/>
                </a:lnTo>
                <a:lnTo>
                  <a:pt x="280952" y="911439"/>
                </a:lnTo>
                <a:lnTo>
                  <a:pt x="298642" y="917802"/>
                </a:lnTo>
                <a:lnTo>
                  <a:pt x="320055" y="931158"/>
                </a:lnTo>
                <a:lnTo>
                  <a:pt x="328974" y="933753"/>
                </a:lnTo>
                <a:lnTo>
                  <a:pt x="333575" y="934446"/>
                </a:lnTo>
                <a:lnTo>
                  <a:pt x="340804" y="937332"/>
                </a:lnTo>
                <a:lnTo>
                  <a:pt x="343843" y="939213"/>
                </a:lnTo>
                <a:lnTo>
                  <a:pt x="351453" y="941302"/>
                </a:lnTo>
                <a:lnTo>
                  <a:pt x="355705" y="941860"/>
                </a:lnTo>
                <a:lnTo>
                  <a:pt x="362546" y="944595"/>
                </a:lnTo>
                <a:lnTo>
                  <a:pt x="368232" y="947664"/>
                </a:lnTo>
                <a:lnTo>
                  <a:pt x="384572" y="953587"/>
                </a:lnTo>
                <a:lnTo>
                  <a:pt x="405798" y="966882"/>
                </a:lnTo>
                <a:lnTo>
                  <a:pt x="408604" y="969232"/>
                </a:lnTo>
                <a:lnTo>
                  <a:pt x="410474" y="971592"/>
                </a:lnTo>
                <a:lnTo>
                  <a:pt x="411721" y="973959"/>
                </a:lnTo>
                <a:lnTo>
                  <a:pt x="417340" y="978705"/>
                </a:lnTo>
                <a:lnTo>
                  <a:pt x="430090" y="988221"/>
                </a:lnTo>
                <a:lnTo>
                  <a:pt x="431942" y="990601"/>
                </a:lnTo>
                <a:lnTo>
                  <a:pt x="440230" y="1009797"/>
                </a:lnTo>
                <a:lnTo>
                  <a:pt x="448294" y="1041994"/>
                </a:lnTo>
                <a:lnTo>
                  <a:pt x="449610" y="1061841"/>
                </a:lnTo>
                <a:lnTo>
                  <a:pt x="442639" y="1102638"/>
                </a:lnTo>
                <a:lnTo>
                  <a:pt x="437262" y="1129206"/>
                </a:lnTo>
                <a:lnTo>
                  <a:pt x="434008" y="1150290"/>
                </a:lnTo>
                <a:lnTo>
                  <a:pt x="430134" y="1169501"/>
                </a:lnTo>
                <a:lnTo>
                  <a:pt x="428597" y="1210941"/>
                </a:lnTo>
                <a:lnTo>
                  <a:pt x="428511" y="1240533"/>
                </a:lnTo>
                <a:lnTo>
                  <a:pt x="429301" y="1244534"/>
                </a:lnTo>
                <a:lnTo>
                  <a:pt x="440859" y="1269908"/>
                </a:lnTo>
                <a:lnTo>
                  <a:pt x="441503" y="1272849"/>
                </a:lnTo>
                <a:lnTo>
                  <a:pt x="444334" y="1278233"/>
                </a:lnTo>
                <a:lnTo>
                  <a:pt x="459549" y="1301521"/>
                </a:lnTo>
                <a:lnTo>
                  <a:pt x="461900" y="1303449"/>
                </a:lnTo>
                <a:lnTo>
                  <a:pt x="464261" y="1304735"/>
                </a:lnTo>
                <a:lnTo>
                  <a:pt x="466629" y="1305592"/>
                </a:lnTo>
                <a:lnTo>
                  <a:pt x="471377" y="1308661"/>
                </a:lnTo>
                <a:lnTo>
                  <a:pt x="487770" y="1321712"/>
                </a:lnTo>
                <a:lnTo>
                  <a:pt x="495325" y="1325615"/>
                </a:lnTo>
                <a:lnTo>
                  <a:pt x="504041" y="1328605"/>
                </a:lnTo>
                <a:lnTo>
                  <a:pt x="511650" y="1333372"/>
                </a:lnTo>
                <a:lnTo>
                  <a:pt x="516522" y="1334766"/>
                </a:lnTo>
                <a:lnTo>
                  <a:pt x="531819" y="1336454"/>
                </a:lnTo>
                <a:lnTo>
                  <a:pt x="551038" y="1342002"/>
                </a:lnTo>
                <a:lnTo>
                  <a:pt x="584367" y="1342998"/>
                </a:lnTo>
                <a:lnTo>
                  <a:pt x="593290" y="1340896"/>
                </a:lnTo>
                <a:lnTo>
                  <a:pt x="644235" y="1319175"/>
                </a:lnTo>
                <a:lnTo>
                  <a:pt x="660874" y="1312058"/>
                </a:lnTo>
                <a:lnTo>
                  <a:pt x="675859" y="1301128"/>
                </a:lnTo>
                <a:lnTo>
                  <a:pt x="695938" y="1284007"/>
                </a:lnTo>
                <a:lnTo>
                  <a:pt x="719895" y="1270042"/>
                </a:lnTo>
                <a:lnTo>
                  <a:pt x="731048" y="1262169"/>
                </a:lnTo>
                <a:lnTo>
                  <a:pt x="755493" y="1248531"/>
                </a:lnTo>
                <a:lnTo>
                  <a:pt x="800061" y="1211199"/>
                </a:lnTo>
                <a:lnTo>
                  <a:pt x="823071" y="1187339"/>
                </a:lnTo>
                <a:lnTo>
                  <a:pt x="835641" y="1176200"/>
                </a:lnTo>
                <a:lnTo>
                  <a:pt x="858763" y="1151762"/>
                </a:lnTo>
                <a:lnTo>
                  <a:pt x="871348" y="1140544"/>
                </a:lnTo>
                <a:lnTo>
                  <a:pt x="894479" y="1116056"/>
                </a:lnTo>
                <a:lnTo>
                  <a:pt x="945150" y="1076388"/>
                </a:lnTo>
                <a:lnTo>
                  <a:pt x="990149" y="1038227"/>
                </a:lnTo>
                <a:lnTo>
                  <a:pt x="1009462" y="1024878"/>
                </a:lnTo>
                <a:lnTo>
                  <a:pt x="1023795" y="1016278"/>
                </a:lnTo>
                <a:lnTo>
                  <a:pt x="1047625" y="998773"/>
                </a:lnTo>
                <a:lnTo>
                  <a:pt x="1065706" y="990905"/>
                </a:lnTo>
                <a:lnTo>
                  <a:pt x="1082353" y="987339"/>
                </a:lnTo>
                <a:lnTo>
                  <a:pt x="1130068" y="985854"/>
                </a:lnTo>
                <a:lnTo>
                  <a:pt x="1134338" y="985848"/>
                </a:lnTo>
                <a:lnTo>
                  <a:pt x="1143315" y="987959"/>
                </a:lnTo>
                <a:lnTo>
                  <a:pt x="1151803" y="991543"/>
                </a:lnTo>
                <a:lnTo>
                  <a:pt x="1161044" y="998023"/>
                </a:lnTo>
                <a:lnTo>
                  <a:pt x="1169603" y="1004970"/>
                </a:lnTo>
                <a:lnTo>
                  <a:pt x="1177509" y="1009687"/>
                </a:lnTo>
                <a:lnTo>
                  <a:pt x="1184199" y="1016545"/>
                </a:lnTo>
                <a:lnTo>
                  <a:pt x="1194960" y="1030091"/>
                </a:lnTo>
                <a:lnTo>
                  <a:pt x="1223122" y="1050092"/>
                </a:lnTo>
                <a:lnTo>
                  <a:pt x="1234122" y="1057263"/>
                </a:lnTo>
                <a:lnTo>
                  <a:pt x="1244526" y="1064415"/>
                </a:lnTo>
                <a:lnTo>
                  <a:pt x="1266124" y="1075530"/>
                </a:lnTo>
                <a:lnTo>
                  <a:pt x="1293350" y="1084174"/>
                </a:lnTo>
                <a:lnTo>
                  <a:pt x="1341173" y="1085830"/>
                </a:lnTo>
                <a:lnTo>
                  <a:pt x="1358000" y="1085050"/>
                </a:lnTo>
                <a:lnTo>
                  <a:pt x="1368397" y="1082054"/>
                </a:lnTo>
                <a:lnTo>
                  <a:pt x="1376194" y="1078077"/>
                </a:lnTo>
                <a:lnTo>
                  <a:pt x="1423126" y="1045229"/>
                </a:lnTo>
                <a:lnTo>
                  <a:pt x="1433259" y="1033509"/>
                </a:lnTo>
                <a:lnTo>
                  <a:pt x="1445169" y="1023863"/>
                </a:lnTo>
                <a:lnTo>
                  <a:pt x="1454078" y="1011303"/>
                </a:lnTo>
                <a:lnTo>
                  <a:pt x="1462539" y="997528"/>
                </a:lnTo>
                <a:lnTo>
                  <a:pt x="1473953" y="982598"/>
                </a:lnTo>
                <a:lnTo>
                  <a:pt x="1487439" y="958739"/>
                </a:lnTo>
                <a:lnTo>
                  <a:pt x="1515419" y="924011"/>
                </a:lnTo>
                <a:lnTo>
                  <a:pt x="1518796" y="914438"/>
                </a:lnTo>
                <a:lnTo>
                  <a:pt x="1521089" y="904892"/>
                </a:lnTo>
                <a:lnTo>
                  <a:pt x="1533782" y="868001"/>
                </a:lnTo>
                <a:lnTo>
                  <a:pt x="1535688" y="860440"/>
                </a:lnTo>
                <a:lnTo>
                  <a:pt x="1540430" y="847258"/>
                </a:lnTo>
                <a:lnTo>
                  <a:pt x="1544550" y="828582"/>
                </a:lnTo>
                <a:lnTo>
                  <a:pt x="1547618" y="819109"/>
                </a:lnTo>
                <a:lnTo>
                  <a:pt x="1552044" y="785810"/>
                </a:lnTo>
                <a:lnTo>
                  <a:pt x="1555683" y="773640"/>
                </a:lnTo>
                <a:lnTo>
                  <a:pt x="1557081" y="755306"/>
                </a:lnTo>
                <a:lnTo>
                  <a:pt x="1557188" y="745390"/>
                </a:lnTo>
                <a:lnTo>
                  <a:pt x="1557991" y="743783"/>
                </a:lnTo>
                <a:lnTo>
                  <a:pt x="1562119" y="737728"/>
                </a:lnTo>
                <a:lnTo>
                  <a:pt x="1564272" y="729062"/>
                </a:lnTo>
                <a:lnTo>
                  <a:pt x="1571503" y="72866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51203" name="Picture 5" descr="form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3884613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4988" y="-1588"/>
            <a:ext cx="9144001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2438400" y="685800"/>
            <a:ext cx="3810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Foliation</a:t>
            </a:r>
          </a:p>
        </p:txBody>
      </p:sp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2057400" y="2851150"/>
            <a:ext cx="3757613" cy="1154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banding of minerals</a:t>
            </a:r>
          </a:p>
        </p:txBody>
      </p:sp>
      <p:sp>
        <p:nvSpPr>
          <p:cNvPr id="62470" name="WordArt 6"/>
          <p:cNvSpPr>
            <a:spLocks noChangeArrowheads="1" noChangeShapeType="1" noTextEdit="1"/>
          </p:cNvSpPr>
          <p:nvPr/>
        </p:nvSpPr>
        <p:spPr bwMode="auto">
          <a:xfrm>
            <a:off x="1828800" y="4419600"/>
            <a:ext cx="4214813" cy="1154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usually black and white</a:t>
            </a:r>
          </a:p>
        </p:txBody>
      </p:sp>
      <p:sp>
        <p:nvSpPr>
          <p:cNvPr id="62471" name="WordArt 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400800" y="804862"/>
            <a:ext cx="17240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#1</a:t>
            </a:r>
          </a:p>
        </p:txBody>
      </p:sp>
      <p:sp>
        <p:nvSpPr>
          <p:cNvPr id="62472" name="WordArt 8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553200" y="2514600"/>
            <a:ext cx="17240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#2</a:t>
            </a:r>
          </a:p>
        </p:txBody>
      </p:sp>
      <p:sp>
        <p:nvSpPr>
          <p:cNvPr id="62473" name="WordArt 9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507097" y="4421859"/>
            <a:ext cx="17240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biggneis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3150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garnet_biot_qtzfsp_gne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51816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Gneis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85800"/>
            <a:ext cx="4221163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ongl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1755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8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6562" name="WordArt 2"/>
          <p:cNvSpPr>
            <a:spLocks noChangeArrowheads="1" noChangeShapeType="1" noTextEdit="1"/>
          </p:cNvSpPr>
          <p:nvPr/>
        </p:nvSpPr>
        <p:spPr bwMode="auto">
          <a:xfrm>
            <a:off x="3429000" y="762000"/>
            <a:ext cx="4191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Distorted Structure</a:t>
            </a:r>
          </a:p>
        </p:txBody>
      </p:sp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3581400" y="2133600"/>
            <a:ext cx="42148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folded layers</a:t>
            </a:r>
          </a:p>
        </p:txBody>
      </p:sp>
      <p:sp>
        <p:nvSpPr>
          <p:cNvPr id="66565" name="WordArt 5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695575" y="4191000"/>
            <a:ext cx="17240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#1</a:t>
            </a:r>
          </a:p>
        </p:txBody>
      </p:sp>
      <p:sp>
        <p:nvSpPr>
          <p:cNvPr id="66566" name="WordArt 6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876800" y="5257800"/>
            <a:ext cx="17240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#2</a:t>
            </a:r>
          </a:p>
        </p:txBody>
      </p:sp>
      <p:sp>
        <p:nvSpPr>
          <p:cNvPr id="66567" name="WordArt 7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0400" y="4038600"/>
            <a:ext cx="17240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gneis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4676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migmat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63" y="1033463"/>
            <a:ext cx="63912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kcr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649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1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2895600" y="381000"/>
            <a:ext cx="5638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Key Identifier Minerals</a:t>
            </a:r>
          </a:p>
        </p:txBody>
      </p:sp>
      <p:sp>
        <p:nvSpPr>
          <p:cNvPr id="73733" name="WordArt 5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57575" y="2135188"/>
            <a:ext cx="2076450" cy="790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 b="-126"/>
                  </a:stretch>
                </a:blipFill>
                <a:latin typeface="Arial Black"/>
              </a:rPr>
              <a:t>Garnet</a:t>
            </a:r>
          </a:p>
        </p:txBody>
      </p:sp>
      <p:sp>
        <p:nvSpPr>
          <p:cNvPr id="73734" name="WordArt 6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38575" y="4800600"/>
            <a:ext cx="1466850" cy="790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Arial Black"/>
              </a:rPr>
              <a:t>Mica</a:t>
            </a: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5791200" y="1600200"/>
            <a:ext cx="157321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800" u="none">
                <a:solidFill>
                  <a:srgbClr val="FF0000"/>
                </a:solidFill>
              </a:rPr>
              <a:t>Dark </a:t>
            </a:r>
          </a:p>
          <a:p>
            <a:pPr algn="ctr" eaLnBrk="1" hangingPunct="1"/>
            <a:r>
              <a:rPr lang="en-US" altLang="en-US" sz="4800" u="none">
                <a:solidFill>
                  <a:srgbClr val="FF0000"/>
                </a:solidFill>
              </a:rPr>
              <a:t>Red </a:t>
            </a:r>
          </a:p>
          <a:p>
            <a:pPr algn="ctr" eaLnBrk="1" hangingPunct="1"/>
            <a:r>
              <a:rPr lang="en-US" altLang="en-US" sz="4800" u="none">
                <a:solidFill>
                  <a:srgbClr val="FF0000"/>
                </a:solidFill>
              </a:rPr>
              <a:t>Color</a:t>
            </a:r>
          </a:p>
        </p:txBody>
      </p:sp>
      <p:sp>
        <p:nvSpPr>
          <p:cNvPr id="60423" name="Text Box 10"/>
          <p:cNvSpPr txBox="1">
            <a:spLocks noChangeArrowheads="1"/>
          </p:cNvSpPr>
          <p:nvPr/>
        </p:nvSpPr>
        <p:spPr bwMode="auto">
          <a:xfrm>
            <a:off x="5791200" y="4267200"/>
            <a:ext cx="19129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800" u="none">
                <a:solidFill>
                  <a:schemeClr val="tx2"/>
                </a:solidFill>
              </a:rPr>
              <a:t>Shiny, </a:t>
            </a:r>
          </a:p>
          <a:p>
            <a:pPr algn="ctr" eaLnBrk="1" hangingPunct="1"/>
            <a:r>
              <a:rPr lang="en-US" altLang="en-US" sz="4800" u="none">
                <a:solidFill>
                  <a:schemeClr val="tx2"/>
                </a:solidFill>
              </a:rPr>
              <a:t>flaky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garnet_99-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68199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62467" name="Picture 8" descr="af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685800"/>
            <a:ext cx="523875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3491" name="Picture 5" descr="rock_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5700" y="1358900"/>
            <a:ext cx="65024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61722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THE ROCK CYCLE</a:t>
            </a:r>
          </a:p>
        </p:txBody>
      </p:sp>
      <p:sp>
        <p:nvSpPr>
          <p:cNvPr id="63493" name="AutoShape 9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8496300" y="6210300"/>
            <a:ext cx="609600" cy="685800"/>
          </a:xfrm>
          <a:prstGeom prst="actionButtonReturn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just" eaLnBrk="1" hangingPunct="1"/>
            <a:endParaRPr lang="en-US" altLang="en-US" u="non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SEDIMENTARY ROCK REVIEW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610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6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7398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ROCKS ARE CLASSIFIED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 BY HOW THEY FORM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5745">
                <a:tc>
                  <a:txBody>
                    <a:bodyPr/>
                    <a:lstStyle/>
                    <a:p>
                      <a:r>
                        <a:rPr lang="en-US" sz="2000" dirty="0"/>
                        <a:t>Processes</a:t>
                      </a:r>
                      <a:r>
                        <a:rPr lang="en-US" sz="2000" baseline="0" dirty="0"/>
                        <a:t> that form sedimentary rocks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Compaction and Cementation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5745">
                <a:tc>
                  <a:txBody>
                    <a:bodyPr/>
                    <a:lstStyle/>
                    <a:p>
                      <a:r>
                        <a:rPr lang="en-US" sz="2000" dirty="0"/>
                        <a:t>Always form in horizontal layers called: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STRATA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5745">
                <a:tc>
                  <a:txBody>
                    <a:bodyPr/>
                    <a:lstStyle/>
                    <a:p>
                      <a:r>
                        <a:rPr lang="en-US" sz="2000" dirty="0"/>
                        <a:t>Always</a:t>
                      </a:r>
                      <a:r>
                        <a:rPr lang="en-US" sz="2000" baseline="0" dirty="0"/>
                        <a:t> form in or near: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Watery Environments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5745">
                <a:tc>
                  <a:txBody>
                    <a:bodyPr/>
                    <a:lstStyle/>
                    <a:p>
                      <a:r>
                        <a:rPr lang="en-US" sz="2000" dirty="0"/>
                        <a:t>May contain animal remains called: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Fossils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922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IGNEOUS ROCK REVIEW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5344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93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8463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ROCKS ARE CLASSIFIED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 BY HOW THEY FORM!!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3335">
                <a:tc>
                  <a:txBody>
                    <a:bodyPr/>
                    <a:lstStyle/>
                    <a:p>
                      <a:r>
                        <a:rPr lang="en-US" sz="2000" dirty="0"/>
                        <a:t>Processes</a:t>
                      </a:r>
                      <a:r>
                        <a:rPr lang="en-US" sz="2000" baseline="0" dirty="0"/>
                        <a:t> that forms IGENOUS rocks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Melting</a:t>
                      </a:r>
                      <a:r>
                        <a:rPr lang="en-US" sz="2000" baseline="0" dirty="0"/>
                        <a:t> and Cooling (Solidification)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002">
                <a:tc>
                  <a:txBody>
                    <a:bodyPr/>
                    <a:lstStyle/>
                    <a:p>
                      <a:r>
                        <a:rPr lang="en-US" sz="2000" dirty="0"/>
                        <a:t>Always forms </a:t>
                      </a:r>
                      <a:r>
                        <a:rPr lang="en-US" sz="2000" b="1" dirty="0"/>
                        <a:t>from</a:t>
                      </a:r>
                      <a:r>
                        <a:rPr lang="en-US" sz="20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MAGMA</a:t>
                      </a:r>
                      <a:r>
                        <a:rPr lang="en-US" sz="2000" baseline="0" dirty="0"/>
                        <a:t> or LAVA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dirty="0"/>
                        <a:t>Always</a:t>
                      </a:r>
                      <a:r>
                        <a:rPr lang="en-US" sz="2000" baseline="0" dirty="0"/>
                        <a:t> form in or near:</a:t>
                      </a:r>
                      <a:r>
                        <a:rPr lang="en-US" sz="2000" dirty="0"/>
                        <a:t>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Volcanoes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2000" dirty="0"/>
                        <a:t>If</a:t>
                      </a:r>
                      <a:r>
                        <a:rPr lang="en-US" sz="2000" baseline="0" dirty="0"/>
                        <a:t> it forms outside of earth’s surface it is:</a:t>
                      </a:r>
                    </a:p>
                    <a:p>
                      <a:r>
                        <a:rPr lang="en-US" sz="2000" baseline="0" dirty="0"/>
                        <a:t>Therefore it cools quickly – result is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</a:t>
                      </a:r>
                    </a:p>
                    <a:p>
                      <a:r>
                        <a:rPr lang="en-US" sz="2000" baseline="0" dirty="0">
                          <a:sym typeface="Wingdings" pitchFamily="2" charset="2"/>
                        </a:rPr>
                        <a:t>(Small crystals = SHORT cooling time)</a:t>
                      </a:r>
                      <a:endParaRPr lang="en-US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EXTRUSIVE </a:t>
                      </a:r>
                    </a:p>
                    <a:p>
                      <a:r>
                        <a:rPr lang="en-US" sz="2000" dirty="0"/>
                        <a:t>Fine Grained crystals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If it forms INSIDE the earth it is:</a:t>
                      </a:r>
                      <a:endParaRPr lang="en-US" sz="1800" dirty="0"/>
                    </a:p>
                    <a:p>
                      <a:r>
                        <a:rPr lang="en-US" dirty="0"/>
                        <a:t> Therefore</a:t>
                      </a:r>
                      <a:r>
                        <a:rPr lang="en-US" baseline="0" dirty="0"/>
                        <a:t> it cools SLOWLY – RESULT IS</a:t>
                      </a:r>
                      <a:r>
                        <a:rPr lang="en-US" baseline="0" dirty="0">
                          <a:sym typeface="Wingdings" pitchFamily="2" charset="2"/>
                        </a:rPr>
                        <a:t></a:t>
                      </a:r>
                    </a:p>
                    <a:p>
                      <a:r>
                        <a:rPr lang="en-US" baseline="0" dirty="0">
                          <a:sym typeface="Wingdings" pitchFamily="2" charset="2"/>
                        </a:rPr>
                        <a:t>(Large crystals = LONG Cooling Time)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INTRUSIVE</a:t>
                      </a:r>
                    </a:p>
                    <a:p>
                      <a:r>
                        <a:rPr lang="en-US" dirty="0"/>
                        <a:t>Coarse Grained Crystals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onglome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7102475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METAMORPHIC ROCK REVIEW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5344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556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ROCKS ARE CLASSIFIED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 BY HOW THEY FORM!!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3275">
                <a:tc>
                  <a:txBody>
                    <a:bodyPr/>
                    <a:lstStyle/>
                    <a:p>
                      <a:r>
                        <a:rPr lang="en-US" sz="2000" dirty="0"/>
                        <a:t>Processes</a:t>
                      </a:r>
                      <a:r>
                        <a:rPr lang="en-US" sz="2000" baseline="0" dirty="0"/>
                        <a:t> that forms METAMORPHIC rocks</a:t>
                      </a:r>
                      <a:endParaRPr lang="en-US" sz="2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HEAT and</a:t>
                      </a:r>
                      <a:r>
                        <a:rPr lang="en-US" sz="2000" baseline="0" dirty="0"/>
                        <a:t> PRESSURE</a:t>
                      </a:r>
                      <a:endParaRPr lang="en-US" sz="20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122">
                <a:tc>
                  <a:txBody>
                    <a:bodyPr/>
                    <a:lstStyle/>
                    <a:p>
                      <a:r>
                        <a:rPr lang="en-US" sz="2000" dirty="0"/>
                        <a:t>Always forms: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DEEP</a:t>
                      </a:r>
                      <a:r>
                        <a:rPr lang="en-US" sz="2000" baseline="0" dirty="0"/>
                        <a:t> UNDERGROUND (where it’s hot &amp; there is lots of pressure)</a:t>
                      </a:r>
                      <a:endParaRPr lang="en-US" sz="20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361">
                <a:tc>
                  <a:txBody>
                    <a:bodyPr/>
                    <a:lstStyle/>
                    <a:p>
                      <a:r>
                        <a:rPr lang="en-US" sz="2000" dirty="0"/>
                        <a:t>Often</a:t>
                      </a:r>
                      <a:r>
                        <a:rPr lang="en-US" sz="2000" baseline="0" dirty="0"/>
                        <a:t> have lines of minerals 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</a:t>
                      </a:r>
                      <a:endParaRPr lang="en-US" sz="2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Foliated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5373"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If there are no lines of minerals 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</a:t>
                      </a:r>
                      <a:endParaRPr lang="en-US" sz="2000" baseline="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Non-foliated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45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Before a Metamorphic</a:t>
                      </a:r>
                      <a:r>
                        <a:rPr lang="en-US" sz="1800" baseline="0" dirty="0"/>
                        <a:t> rock CHANGED into a metamorphic </a:t>
                      </a:r>
                      <a:r>
                        <a:rPr lang="en-US" sz="1800" baseline="0"/>
                        <a:t>rock was</a:t>
                      </a:r>
                      <a:r>
                        <a:rPr lang="en-US" sz="1800" baseline="0" dirty="0"/>
                        <a:t>……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 </a:t>
                      </a:r>
                      <a:r>
                        <a:rPr lang="en-US" sz="1800" b="1" dirty="0"/>
                        <a:t>different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aseline="0" dirty="0"/>
                        <a:t>type of rock – either igneous or sedimentary or even another metamorphic rock!</a:t>
                      </a:r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"/>
          <p:cNvSpPr>
            <a:spLocks noChangeArrowheads="1" noChangeShapeType="1" noTextEdit="1"/>
          </p:cNvSpPr>
          <p:nvPr/>
        </p:nvSpPr>
        <p:spPr bwMode="auto">
          <a:xfrm>
            <a:off x="3581400" y="381000"/>
            <a:ext cx="3952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 spc="72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3581400" y="1219200"/>
            <a:ext cx="3944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400" b="1" u="none">
                <a:solidFill>
                  <a:srgbClr val="FF0000"/>
                </a:solidFill>
                <a:latin typeface="Arial" charset="0"/>
              </a:rPr>
              <a:t>Name two processes that </a:t>
            </a:r>
          </a:p>
          <a:p>
            <a:pPr algn="ctr" eaLnBrk="1" hangingPunct="1"/>
            <a:r>
              <a:rPr lang="en-US" altLang="en-US" sz="2400" b="1" u="none">
                <a:solidFill>
                  <a:srgbClr val="FF0000"/>
                </a:solidFill>
                <a:latin typeface="Arial" charset="0"/>
              </a:rPr>
              <a:t>form sedimentary rocks</a:t>
            </a:r>
          </a:p>
        </p:txBody>
      </p:sp>
      <p:sp>
        <p:nvSpPr>
          <p:cNvPr id="11274" name="WordArt 10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2438400"/>
            <a:ext cx="38100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200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Cementation</a:t>
            </a:r>
          </a:p>
        </p:txBody>
      </p:sp>
      <p:sp>
        <p:nvSpPr>
          <p:cNvPr id="11275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86400" y="2133600"/>
            <a:ext cx="3352800" cy="121919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200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Compression</a:t>
            </a:r>
          </a:p>
        </p:txBody>
      </p:sp>
      <p:sp>
        <p:nvSpPr>
          <p:cNvPr id="11276" name="WordArt 12"/>
          <p:cNvSpPr>
            <a:spLocks noChangeArrowheads="1" noChangeShapeType="1" noTextEdit="1"/>
          </p:cNvSpPr>
          <p:nvPr/>
        </p:nvSpPr>
        <p:spPr bwMode="auto">
          <a:xfrm>
            <a:off x="2352675" y="3962400"/>
            <a:ext cx="2219325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2800" kern="1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latin typeface="Arial Black"/>
              </a:rPr>
              <a:t>clasts held</a:t>
            </a:r>
          </a:p>
          <a:p>
            <a:pPr algn="ctr" eaLnBrk="1" hangingPunct="1">
              <a:defRPr/>
            </a:pPr>
            <a:r>
              <a:rPr lang="en-US" sz="2800" kern="1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latin typeface="Arial Black"/>
              </a:rPr>
              <a:t>together by</a:t>
            </a:r>
          </a:p>
          <a:p>
            <a:pPr algn="ctr" eaLnBrk="1" hangingPunct="1">
              <a:defRPr/>
            </a:pPr>
            <a:r>
              <a:rPr lang="en-US" sz="2800" kern="1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latin typeface="Arial Black"/>
              </a:rPr>
              <a:t>minerals</a:t>
            </a:r>
          </a:p>
          <a:p>
            <a:pPr algn="ctr" eaLnBrk="1" hangingPunct="1">
              <a:defRPr/>
            </a:pPr>
            <a:r>
              <a:rPr lang="en-US" sz="2800" kern="1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latin typeface="Arial Black"/>
              </a:rPr>
              <a:t>(cement)</a:t>
            </a:r>
          </a:p>
        </p:txBody>
      </p:sp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5029200" y="3962400"/>
            <a:ext cx="3895725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2800" kern="1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latin typeface="Arial Black"/>
              </a:rPr>
              <a:t>the weight of</a:t>
            </a:r>
          </a:p>
          <a:p>
            <a:pPr algn="ctr" eaLnBrk="1" hangingPunct="1">
              <a:defRPr/>
            </a:pPr>
            <a:r>
              <a:rPr lang="en-US" sz="2800" kern="1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latin typeface="Arial Black"/>
              </a:rPr>
              <a:t>overlying sediments</a:t>
            </a:r>
          </a:p>
          <a:p>
            <a:pPr algn="ctr" eaLnBrk="1" hangingPunct="1">
              <a:defRPr/>
            </a:pPr>
            <a:r>
              <a:rPr lang="en-US" sz="2800" kern="1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latin typeface="Arial Black"/>
              </a:rPr>
              <a:t>forces particles</a:t>
            </a:r>
          </a:p>
          <a:p>
            <a:pPr algn="ctr" eaLnBrk="1" hangingPunct="1">
              <a:defRPr/>
            </a:pPr>
            <a:r>
              <a:rPr lang="en-US" sz="2800" kern="1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latin typeface="Arial Black"/>
              </a:rPr>
              <a:t>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12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turn_your_mind_s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3505200" y="304800"/>
            <a:ext cx="3952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 spc="72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057400" y="1295400"/>
            <a:ext cx="65928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In what type of environment are most </a:t>
            </a:r>
          </a:p>
          <a:p>
            <a:pPr algn="ctr" eaLnBrk="1" hangingPunct="1">
              <a:defRPr/>
            </a:pPr>
            <a:r>
              <a:rPr lang="en-US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sedimentary rocks formed?</a:t>
            </a:r>
          </a:p>
        </p:txBody>
      </p:sp>
      <p:sp>
        <p:nvSpPr>
          <p:cNvPr id="12294" name="WordArt 6" descr="2379_50210"/>
          <p:cNvSpPr>
            <a:spLocks noChangeArrowheads="1" noChangeShapeType="1" noTextEdit="1"/>
          </p:cNvSpPr>
          <p:nvPr/>
        </p:nvSpPr>
        <p:spPr bwMode="auto">
          <a:xfrm>
            <a:off x="3276600" y="2684463"/>
            <a:ext cx="4248150" cy="148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7200" kern="10" spc="1441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watery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5" name="WordArt 2"/>
          <p:cNvSpPr>
            <a:spLocks noChangeArrowheads="1" noChangeShapeType="1" noTextEdit="1"/>
          </p:cNvSpPr>
          <p:nvPr/>
        </p:nvSpPr>
        <p:spPr bwMode="auto">
          <a:xfrm>
            <a:off x="3733800" y="304800"/>
            <a:ext cx="3952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352800" y="1219200"/>
            <a:ext cx="4854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800" b="1" u="none">
                <a:solidFill>
                  <a:srgbClr val="FF0000"/>
                </a:solidFill>
                <a:latin typeface="Arial" charset="0"/>
              </a:rPr>
              <a:t>Key Identifying Features of </a:t>
            </a:r>
          </a:p>
          <a:p>
            <a:pPr algn="ctr" eaLnBrk="1" hangingPunct="1"/>
            <a:r>
              <a:rPr lang="en-US" altLang="en-US" sz="2800" b="1" u="none">
                <a:solidFill>
                  <a:srgbClr val="FF0000"/>
                </a:solidFill>
                <a:latin typeface="Arial" charset="0"/>
              </a:rPr>
              <a:t>Sedimentary Rocks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4267200" y="2438400"/>
            <a:ext cx="2895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7200" kern="10" spc="1441"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Strata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819400" y="3429000"/>
            <a:ext cx="578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u="none"/>
              <a:t>Clear Layering of Sediments</a:t>
            </a:r>
          </a:p>
        </p:txBody>
      </p:sp>
      <p:sp>
        <p:nvSpPr>
          <p:cNvPr id="13318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62200" y="4876800"/>
            <a:ext cx="17240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#1</a:t>
            </a:r>
          </a:p>
        </p:txBody>
      </p:sp>
      <p:sp>
        <p:nvSpPr>
          <p:cNvPr id="13319" name="WordArt 7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724400" y="4876800"/>
            <a:ext cx="17240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#2</a:t>
            </a:r>
          </a:p>
        </p:txBody>
      </p:sp>
      <p:sp>
        <p:nvSpPr>
          <p:cNvPr id="13320" name="WordArt 8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86600" y="4800600"/>
            <a:ext cx="17240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Image #3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750</Words>
  <Application>Microsoft Office PowerPoint</Application>
  <PresentationFormat>On-screen Show (4:3)</PresentationFormat>
  <Paragraphs>213</Paragraphs>
  <Slides>60</Slides>
  <Notes>2</Notes>
  <HiddenSlides>22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Times New Roman</vt:lpstr>
      <vt:lpstr>Arial</vt:lpstr>
      <vt:lpstr>Green Mountain 3</vt:lpstr>
      <vt:lpstr>Monotype Corsiva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Coarse-grained v. Fine-Grained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SEDIMENTARY ROCK REVIEW</vt:lpstr>
      <vt:lpstr>IGNEOUS ROCK REVIEW</vt:lpstr>
      <vt:lpstr>METAMORPHIC ROCK REVIEW</vt:lpstr>
    </vt:vector>
  </TitlesOfParts>
  <Company>www.LearnEarthScience.com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&amp; Sedimentary Rocks</dc:title>
  <dc:subject>Rocks &amp; Minerals</dc:subject>
  <dc:creator>Mark Place</dc:creator>
  <cp:lastModifiedBy>bpannizzo</cp:lastModifiedBy>
  <cp:revision>118</cp:revision>
  <dcterms:created xsi:type="dcterms:W3CDTF">2005-03-07T00:31:10Z</dcterms:created>
  <dcterms:modified xsi:type="dcterms:W3CDTF">2018-09-18T20:34:02Z</dcterms:modified>
</cp:coreProperties>
</file>