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EA93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E13B4A4-09E8-4F92-9C19-FFA6602E4D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459288"/>
            <a:ext cx="5683250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/>
            </a:lvl1pPr>
          </a:lstStyle>
          <a:p>
            <a:fld id="{A306C169-4231-4AD8-A53E-68922B5877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AEF26F9-252B-4599-BA1E-1DB950173DEC}" type="slidenum">
              <a:rPr lang="en-US"/>
              <a:pPr/>
              <a:t>2</a:t>
            </a:fld>
            <a:endParaRPr lang="en-US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4022725" y="8916988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9" tIns="47114" rIns="94229" bIns="47114" anchor="b"/>
          <a:lstStyle/>
          <a:p>
            <a:pPr algn="r" defTabSz="942975" eaLnBrk="1" hangingPunct="1"/>
            <a:fld id="{C9159640-1EE1-43FA-AAD3-0DA413167C81}" type="slidenum">
              <a:rPr lang="en-US" sz="1200"/>
              <a:pPr algn="r" defTabSz="942975" eaLnBrk="1" hangingPunct="1"/>
              <a:t>2</a:t>
            </a:fld>
            <a:endParaRPr lang="en-US" sz="1200"/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46B68-C859-4861-B125-CB64758CE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C7D39-2B8B-4AD2-81F2-A1D11F0141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0C1433-FA77-447F-B7C6-705E50CBD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291B50-56BF-4A63-AA46-485A11CDB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82DBC-91A7-4C0B-A27B-1AF9DFFAA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6D54F-DBCB-4065-9BE8-5460FA05E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6221F-540B-452D-86E1-2B7AD6FF78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75752-4612-4632-A1F2-1D9D289B1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DD660-206D-4A93-BBBD-A04B0EB64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89082-DF09-4E23-A170-D308F6941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92DA6-13B6-4CCF-9A92-07B3953BF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E5C6687-34B8-4C40-87B7-94303DFFB9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jchemed.chem.wisc.edu/jcesoft/web/cplsample/modules/gradcyl/PIC/07424717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www.hatyaiwit.ac.th/media/admin/program/school.discovery.com_clipart_/school.discovery.com/clipart/images/flask3.gi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/imgres?imgurl=http://images.theage.com.au/ftage/ffximage/2008/11/21/einstein1_wideweb__470x314,0.jpg&amp;imgrefurl=http://www.theage.com.au/news/technology/quarks-gluons-and-corroborating-emc2/2008/11/21/1226770694126.html&amp;usg=__neINuuJsfM4soAlI6Wj8czRwDKk=&amp;h=314&amp;w=470&amp;sz=35&amp;hl=en&amp;start=47&amp;um=1&amp;tbnid=pr3U_t_633dzzM:&amp;tbnh=86&amp;tbnw=129&amp;prev=/images?q=density+formula&amp;ndsp=20&amp;hl=en&amp;safe=active&amp;sa=N&amp;start=40&amp;um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ages.google.com/imgres?imgurl=http://pals.sri.com/tasks/5-8/Bouyancy/icongif/denbouy.GIF&amp;imgrefurl=http://pals.sri.com/tasks/5-8/Bouyancy/&amp;usg=___G2ndcRECBAfYS5OFBkwq5fUKGE=&amp;h=151&amp;w=144&amp;sz=12&amp;hl=en&amp;start=74&amp;um=1&amp;tbnid=_0s-ZuZvC1AtEM:&amp;tbnh=96&amp;tbnw=92&amp;prev=/images?q=density+water+sink+float&amp;ndsp=20&amp;hl=en&amp;safe=active&amp;sa=N&amp;start=60&amp;um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howbigismypotato.com/potato.jpg" TargetMode="Externa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2.bp.blogspot.com/_YuD30KrwFvA/SCDdicJGBpI/AAAAAAAAArA/qzDstKvynhc/s400/GlycerinWaterOil.JPG&amp;imgrefurl=http://homechemistry.blogspot.com/feeds/posts/default&amp;usg=__pJjODlPGhkso4zDEwHqkq2q8EAE=&amp;h=400&amp;w=300&amp;sz=26&amp;hl=en&amp;start=20&amp;um=1&amp;tbnid=G9GZr_sLPydHUM:&amp;tbnh=124&amp;tbnw=93&amp;prev=/images?q=density+column&amp;hl=en&amp;safe=active&amp;um=1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historyforkids.org/scienceforkids/chemistry/organic/pictures/oilwater.jpg&amp;imgrefurl=http://www.historyforkids.org/scienceforkids/biology/cells/doing/lipids.htm&amp;usg=__wMBI6PqQkmI2M3veRctH2WHUt68=&amp;h=306&amp;w=331&amp;sz=23&amp;hl=en&amp;start=4&amp;um=1&amp;tbnid=A-Vk5Z4V4ywbOM:&amp;tbnh=110&amp;tbnw=119&amp;prev=/images?q=oil+and+water&amp;hl=en&amp;safe=active&amp;um=1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ptotoday.com/images/clipart/high/12CottonCandy.jpg&amp;imgrefurl=http://freestyletheology.wordpress.com/category/hip-hop/&amp;usg=__MwS1fMnjiWApDLaE-HPL2V8TLe4=&amp;h=809&amp;w=794&amp;sz=434&amp;hl=en&amp;start=3&amp;um=1&amp;tbnid=rVud4u83uFxm0M:&amp;tbnh=143&amp;tbnw=140&amp;prev=/images?q=cotton+candy&amp;hl=en&amp;safe=active&amp;um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1295400" y="2209800"/>
            <a:ext cx="6781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DENSITY!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3276600" y="685800"/>
            <a:ext cx="2341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800"/>
              <a:t>Unit 2-4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6553200" y="5711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C58D5FD-29D8-4CDB-9468-C335F374E3FA}" type="slidenum">
              <a:rPr lang="en-US" sz="1400"/>
              <a:pPr algn="r" eaLnBrk="1" hangingPunct="1"/>
              <a:t>10</a:t>
            </a:fld>
            <a:endParaRPr lang="en-US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133600"/>
            <a:ext cx="8229600" cy="10668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00FF"/>
                </a:solidFill>
                <a:latin typeface="Viner Hand ITC" pitchFamily="66" charset="0"/>
              </a:rPr>
              <a:t>DENSITY                            CHANGES!!!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3276600" y="1828800"/>
            <a:ext cx="2209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B003B"/>
                    </a:gs>
                    <a:gs pos="100000">
                      <a:srgbClr val="80008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NEVER</a:t>
            </a:r>
          </a:p>
        </p:txBody>
      </p:sp>
      <p:pic>
        <p:nvPicPr>
          <p:cNvPr id="7177" name="Picture 9" descr="MCj04244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6922">
            <a:off x="7696200" y="2667000"/>
            <a:ext cx="9906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 descr="MCj04244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672324">
            <a:off x="0" y="2286000"/>
            <a:ext cx="99060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143000" y="30480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996633"/>
                </a:solidFill>
                <a:latin typeface="Viner Hand ITC" pitchFamily="66" charset="0"/>
              </a:rPr>
              <a:t>So……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7286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752600" y="44958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286000" y="4876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2514600" y="39624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2667000" y="51054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5486400" y="4343400"/>
            <a:ext cx="2667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Density never changes.  Since this is a fraction,  when we change the top we change the bottom as well.</a:t>
            </a:r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>
            <a:off x="4572000" y="4876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AutoShape 25"/>
          <p:cNvSpPr>
            <a:spLocks/>
          </p:cNvSpPr>
          <p:nvPr/>
        </p:nvSpPr>
        <p:spPr bwMode="auto">
          <a:xfrm>
            <a:off x="3962400" y="4038600"/>
            <a:ext cx="228600" cy="1676400"/>
          </a:xfrm>
          <a:prstGeom prst="rightBrace">
            <a:avLst>
              <a:gd name="adj1" fmla="val 611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8229600" cy="1477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007676"/>
                    </a:gs>
                    <a:gs pos="100000">
                      <a:srgbClr val="00FF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lgerian"/>
              </a:rPr>
              <a:t>Very Important!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 animBg="1"/>
      <p:bldP spid="7173" grpId="1" animBg="1"/>
      <p:bldP spid="7181" grpId="0" animBg="1"/>
      <p:bldP spid="7182" grpId="0"/>
      <p:bldP spid="7183" grpId="0" animBg="1"/>
      <p:bldP spid="7184" grpId="0" animBg="1"/>
      <p:bldP spid="7185" grpId="0" animBg="1"/>
      <p:bldP spid="7191" grpId="0"/>
      <p:bldP spid="7192" grpId="0" animBg="1"/>
      <p:bldP spid="7192" grpId="1" animBg="1"/>
      <p:bldP spid="7193" grpId="0" animBg="1"/>
      <p:bldP spid="71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6523038" y="6219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096CEF10-C9B9-4917-92D9-CCC0F6E3D637}" type="slidenum">
              <a:rPr lang="en-US" sz="1400"/>
              <a:pPr algn="r" eaLnBrk="1" hangingPunct="1"/>
              <a:t>11</a:t>
            </a:fld>
            <a:endParaRPr lang="en-US" sz="140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Kristen ITC" pitchFamily="66" charset="0"/>
              </a:rPr>
              <a:t>EXAMPLE: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125" y="1450975"/>
            <a:ext cx="8229600" cy="2514600"/>
          </a:xfrm>
        </p:spPr>
        <p:txBody>
          <a:bodyPr/>
          <a:lstStyle/>
          <a:p>
            <a:pPr eaLnBrk="1" hangingPunct="1"/>
            <a:r>
              <a:rPr lang="en-US" sz="3100" b="1" smtClean="0">
                <a:solidFill>
                  <a:srgbClr val="0000FF"/>
                </a:solidFill>
                <a:latin typeface="Comic Sans MS" pitchFamily="66" charset="0"/>
              </a:rPr>
              <a:t>100 mL of water has a mass of 100 g</a:t>
            </a:r>
            <a:r>
              <a:rPr lang="en-US" sz="3100" b="1" smtClean="0">
                <a:latin typeface="Comic Sans MS" pitchFamily="66" charset="0"/>
              </a:rPr>
              <a:t>.</a:t>
            </a:r>
          </a:p>
          <a:p>
            <a:pPr eaLnBrk="1" hangingPunct="1"/>
            <a:r>
              <a:rPr lang="en-US" sz="3100" b="1" smtClean="0">
                <a:latin typeface="Comic Sans MS" pitchFamily="66" charset="0"/>
              </a:rPr>
              <a:t>The density of water is 1 g/ml.</a:t>
            </a:r>
            <a:endParaRPr lang="en-US" sz="3100" b="1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/>
            <a:r>
              <a:rPr lang="en-US" sz="3100" b="1" smtClean="0">
                <a:latin typeface="Comic Sans MS" pitchFamily="66" charset="0"/>
              </a:rPr>
              <a:t>Now </a:t>
            </a:r>
            <a:r>
              <a:rPr lang="en-US" sz="3100" b="1" u="sng" smtClean="0">
                <a:solidFill>
                  <a:srgbClr val="33CC33"/>
                </a:solidFill>
                <a:latin typeface="Comic Sans MS" pitchFamily="66" charset="0"/>
              </a:rPr>
              <a:t>dump out one half</a:t>
            </a:r>
            <a:r>
              <a:rPr lang="en-US" sz="3100" b="1" smtClean="0">
                <a:solidFill>
                  <a:srgbClr val="33CC33"/>
                </a:solidFill>
                <a:latin typeface="Comic Sans MS" pitchFamily="66" charset="0"/>
              </a:rPr>
              <a:t> (½)</a:t>
            </a:r>
            <a:r>
              <a:rPr lang="en-US" sz="3100" b="1" smtClean="0">
                <a:latin typeface="Comic Sans MS" pitchFamily="66" charset="0"/>
              </a:rPr>
              <a:t> of the water…….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447800" y="3489325"/>
            <a:ext cx="586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Comic Sans MS" pitchFamily="66" charset="0"/>
              </a:rPr>
              <a:t>Can you do that and still </a:t>
            </a:r>
          </a:p>
          <a:p>
            <a:pPr algn="ctr" eaLnBrk="1" hangingPunct="1"/>
            <a:r>
              <a:rPr lang="en-US" sz="2800" b="1">
                <a:solidFill>
                  <a:srgbClr val="0000FF"/>
                </a:solidFill>
                <a:latin typeface="Comic Sans MS" pitchFamily="66" charset="0"/>
              </a:rPr>
              <a:t>have water have a density of 1g/ml?</a:t>
            </a:r>
            <a:r>
              <a:rPr lang="en-US" sz="2800" b="1">
                <a:solidFill>
                  <a:srgbClr val="00FFFF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4325" y="5638800"/>
            <a:ext cx="8058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600" b="1">
                <a:latin typeface="Elephant" pitchFamily="18" charset="0"/>
                <a:cs typeface="Times New Roman" pitchFamily="18" charset="0"/>
              </a:rPr>
              <a:t> 100 g	=	1 g/ml	=	  200 g	=	1  g/ml	=	50 g</a:t>
            </a:r>
          </a:p>
          <a:p>
            <a:r>
              <a:rPr lang="en-US" sz="1600" b="1">
                <a:latin typeface="Elephant" pitchFamily="18" charset="0"/>
                <a:cs typeface="Times New Roman" pitchFamily="18" charset="0"/>
              </a:rPr>
              <a:t> 100 ml				  200 ml			                50 ml</a:t>
            </a:r>
            <a:r>
              <a:rPr lang="en-US" sz="1100"/>
              <a:t> </a:t>
            </a:r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04800" y="594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3962400" y="594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7467600" y="594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09600" y="4953000"/>
            <a:ext cx="312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Comic Sans MS" pitchFamily="66" charset="0"/>
              </a:rPr>
              <a:t>The math:</a:t>
            </a:r>
          </a:p>
        </p:txBody>
      </p:sp>
      <p:pic>
        <p:nvPicPr>
          <p:cNvPr id="9231" name="Picture 15" descr="MCj04238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733800"/>
            <a:ext cx="1308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j02347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450" y="0"/>
            <a:ext cx="1352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j02836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0668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  <p:bldP spid="9220" grpId="0"/>
      <p:bldP spid="9226" grpId="0"/>
      <p:bldP spid="9227" grpId="0" animBg="1"/>
      <p:bldP spid="9228" grpId="0" animBg="1"/>
      <p:bldP spid="9229" grpId="0" animBg="1"/>
      <p:bldP spid="92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7FAFCBE-BCB6-41ED-BFD4-05B388A368BD}" type="slidenum">
              <a:rPr lang="en-US" sz="1400"/>
              <a:pPr algn="r" eaLnBrk="1" hangingPunct="1"/>
              <a:t>12</a:t>
            </a:fld>
            <a:endParaRPr lang="en-US" sz="140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b="1" i="1" smtClean="0">
                <a:latin typeface="Kristen ITC" pitchFamily="66" charset="0"/>
              </a:rPr>
              <a:t>Where do the </a:t>
            </a:r>
            <a:r>
              <a:rPr lang="en-US" sz="4000" b="1" i="1" smtClean="0">
                <a:solidFill>
                  <a:srgbClr val="0000FF"/>
                </a:solidFill>
                <a:latin typeface="Kristen ITC" pitchFamily="66" charset="0"/>
              </a:rPr>
              <a:t>UNITS</a:t>
            </a:r>
            <a:r>
              <a:rPr lang="en-US" sz="4000" b="1" i="1" smtClean="0">
                <a:latin typeface="Kristen ITC" pitchFamily="66" charset="0"/>
              </a:rPr>
              <a:t> of density</a:t>
            </a:r>
            <a:br>
              <a:rPr lang="en-US" sz="4000" b="1" i="1" smtClean="0">
                <a:latin typeface="Kristen ITC" pitchFamily="66" charset="0"/>
              </a:rPr>
            </a:br>
            <a:r>
              <a:rPr lang="en-US" sz="4000" b="1" i="1" smtClean="0">
                <a:latin typeface="Kristen ITC" pitchFamily="66" charset="0"/>
              </a:rPr>
              <a:t> come from?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362200"/>
            <a:ext cx="8229600" cy="12192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The units of </a:t>
            </a:r>
            <a:r>
              <a:rPr lang="en-US" b="1" u="sng" smtClean="0">
                <a:latin typeface="Comic Sans MS" pitchFamily="66" charset="0"/>
              </a:rPr>
              <a:t>density</a:t>
            </a:r>
            <a:r>
              <a:rPr lang="en-US" b="1" smtClean="0">
                <a:latin typeface="Comic Sans MS" pitchFamily="66" charset="0"/>
              </a:rPr>
              <a:t> come  from the calculations that you make.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1625" y="3805238"/>
            <a:ext cx="83058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1" hangingPunct="1">
              <a:buClr>
                <a:schemeClr val="tx1"/>
              </a:buClr>
              <a:buFont typeface="Symbol" pitchFamily="18" charset="2"/>
              <a:buChar char=""/>
              <a:tabLst>
                <a:tab pos="685800" algn="l"/>
              </a:tabLst>
            </a:pPr>
            <a:r>
              <a:rPr lang="en-US" sz="2800" b="1">
                <a:latin typeface="Comic Sans MS" pitchFamily="66" charset="0"/>
              </a:rPr>
              <a:t>Remember that you </a:t>
            </a:r>
            <a:r>
              <a:rPr lang="en-US" sz="2800" b="1" u="sng">
                <a:solidFill>
                  <a:srgbClr val="FF0000"/>
                </a:solidFill>
                <a:latin typeface="Comic Sans MS" pitchFamily="66" charset="0"/>
              </a:rPr>
              <a:t>cannot</a:t>
            </a:r>
            <a:r>
              <a:rPr lang="en-US" sz="2800" b="1">
                <a:latin typeface="Comic Sans MS" pitchFamily="66" charset="0"/>
              </a:rPr>
              <a:t> </a:t>
            </a:r>
            <a:r>
              <a:rPr lang="en-US" sz="2800" b="1" u="sng">
                <a:solidFill>
                  <a:srgbClr val="0000FF"/>
                </a:solidFill>
                <a:latin typeface="Comic Sans MS" pitchFamily="66" charset="0"/>
              </a:rPr>
              <a:t>measure</a:t>
            </a:r>
            <a:r>
              <a:rPr lang="en-US" sz="2800" b="1">
                <a:latin typeface="Comic Sans MS" pitchFamily="66" charset="0"/>
              </a:rPr>
              <a:t> density, </a:t>
            </a:r>
          </a:p>
          <a:p>
            <a:pPr algn="just" eaLnBrk="1" hangingPunct="1">
              <a:buClr>
                <a:schemeClr val="tx1"/>
              </a:buClr>
              <a:buFont typeface="Symbol" pitchFamily="18" charset="2"/>
              <a:buNone/>
              <a:tabLst>
                <a:tab pos="685800" algn="l"/>
              </a:tabLst>
            </a:pPr>
            <a:r>
              <a:rPr lang="en-US" sz="2800" b="1">
                <a:latin typeface="Comic Sans MS" pitchFamily="66" charset="0"/>
              </a:rPr>
              <a:t>you can only </a:t>
            </a:r>
            <a:r>
              <a:rPr lang="en-US" sz="2800" b="1" u="sng">
                <a:solidFill>
                  <a:srgbClr val="0000FF"/>
                </a:solidFill>
                <a:latin typeface="Comic Sans MS" pitchFamily="66" charset="0"/>
              </a:rPr>
              <a:t>calculate</a:t>
            </a:r>
            <a:r>
              <a:rPr lang="en-US" sz="2800" b="1">
                <a:latin typeface="Comic Sans MS" pitchFamily="66" charset="0"/>
              </a:rPr>
              <a:t> it using the formula.</a:t>
            </a:r>
          </a:p>
        </p:txBody>
      </p:sp>
      <p:pic>
        <p:nvPicPr>
          <p:cNvPr id="10248" name="Picture 8" descr="MCj02373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263" y="4953000"/>
            <a:ext cx="1497012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MCj023736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7200" y="5029200"/>
            <a:ext cx="15240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MPj038693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066800"/>
            <a:ext cx="160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5638800"/>
            <a:ext cx="981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ee full size ima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990600"/>
            <a:ext cx="16764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7A51C04-EBC4-4E91-80E4-2BCE3DDA9595}" type="slidenum">
              <a:rPr lang="en-US" sz="1400"/>
              <a:pPr algn="r" eaLnBrk="1" hangingPunct="1"/>
              <a:t>13</a:t>
            </a:fld>
            <a:endParaRPr lang="en-US" sz="1400"/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3581400" y="19050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measured in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Kristen ITC" pitchFamily="66" charset="0"/>
              </a:rPr>
              <a:t>Here’s how it works:</a:t>
            </a:r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609600" y="2819400"/>
            <a:ext cx="7286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1524000" y="29718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2057400" y="3352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WordArt 23"/>
          <p:cNvSpPr>
            <a:spLocks noChangeArrowheads="1" noChangeShapeType="1" noTextEdit="1"/>
          </p:cNvSpPr>
          <p:nvPr/>
        </p:nvSpPr>
        <p:spPr bwMode="auto">
          <a:xfrm>
            <a:off x="2286000" y="24384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14360" name="WordArt 24"/>
          <p:cNvSpPr>
            <a:spLocks noChangeArrowheads="1" noChangeShapeType="1" noTextEdit="1"/>
          </p:cNvSpPr>
          <p:nvPr/>
        </p:nvSpPr>
        <p:spPr bwMode="auto">
          <a:xfrm>
            <a:off x="2438400" y="35814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  <p:sp>
        <p:nvSpPr>
          <p:cNvPr id="14361" name="Line 25"/>
          <p:cNvSpPr>
            <a:spLocks noChangeShapeType="1"/>
          </p:cNvSpPr>
          <p:nvPr/>
        </p:nvSpPr>
        <p:spPr bwMode="auto">
          <a:xfrm>
            <a:off x="3810000" y="3048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62" name="Line 26"/>
          <p:cNvSpPr>
            <a:spLocks noChangeShapeType="1"/>
          </p:cNvSpPr>
          <p:nvPr/>
        </p:nvSpPr>
        <p:spPr bwMode="auto">
          <a:xfrm>
            <a:off x="3657600" y="3886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3505200" y="4038600"/>
            <a:ext cx="2209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measured in</a:t>
            </a:r>
          </a:p>
        </p:txBody>
      </p:sp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8077200" y="3657600"/>
            <a:ext cx="304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4366" name="WordArt 30"/>
          <p:cNvSpPr>
            <a:spLocks noChangeArrowheads="1" noChangeShapeType="1" noTextEdit="1"/>
          </p:cNvSpPr>
          <p:nvPr/>
        </p:nvSpPr>
        <p:spPr bwMode="auto">
          <a:xfrm>
            <a:off x="6553200" y="37338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cm</a:t>
            </a:r>
          </a:p>
        </p:txBody>
      </p:sp>
      <p:sp>
        <p:nvSpPr>
          <p:cNvPr id="14367" name="WordArt 31"/>
          <p:cNvSpPr>
            <a:spLocks noChangeArrowheads="1" noChangeShapeType="1" noTextEdit="1"/>
          </p:cNvSpPr>
          <p:nvPr/>
        </p:nvSpPr>
        <p:spPr bwMode="auto">
          <a:xfrm>
            <a:off x="6705600" y="23622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6248400" y="3429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3" grpId="0"/>
      <p:bldP spid="14338" grpId="0"/>
      <p:bldP spid="14356" grpId="0" animBg="1"/>
      <p:bldP spid="14357" grpId="0"/>
      <p:bldP spid="14358" grpId="0" animBg="1"/>
      <p:bldP spid="14359" grpId="0" animBg="1"/>
      <p:bldP spid="14360" grpId="0" animBg="1"/>
      <p:bldP spid="14361" grpId="0" animBg="1"/>
      <p:bldP spid="14362" grpId="0" animBg="1"/>
      <p:bldP spid="14364" grpId="0"/>
      <p:bldP spid="14365" grpId="0" animBg="1"/>
      <p:bldP spid="14366" grpId="0" animBg="1"/>
      <p:bldP spid="14367" grpId="0" animBg="1"/>
      <p:bldP spid="14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86064362-2059-4DA6-9657-8D187380F782}" type="slidenum">
              <a:rPr lang="en-US" sz="1400"/>
              <a:pPr algn="r" eaLnBrk="1" hangingPunct="1"/>
              <a:t>14</a:t>
            </a:fld>
            <a:endParaRPr lang="en-US" sz="140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Kristen ITC" pitchFamily="66" charset="0"/>
              </a:rPr>
              <a:t>The other units of density: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2286000" y="2971800"/>
            <a:ext cx="3048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762000" y="30480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cm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457200" y="27432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971800" y="23622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Viner Hand ITC" pitchFamily="66" charset="0"/>
              </a:rPr>
              <a:t>or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3886200" y="29718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mL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4038600" y="16002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3581400" y="2667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2" name="WordArt 12"/>
          <p:cNvSpPr>
            <a:spLocks noChangeArrowheads="1" noChangeShapeType="1" noTextEdit="1"/>
          </p:cNvSpPr>
          <p:nvPr/>
        </p:nvSpPr>
        <p:spPr bwMode="auto">
          <a:xfrm>
            <a:off x="6934200" y="2971800"/>
            <a:ext cx="144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cc</a:t>
            </a:r>
          </a:p>
        </p:txBody>
      </p:sp>
      <p:sp>
        <p:nvSpPr>
          <p:cNvPr id="15373" name="WordArt 13"/>
          <p:cNvSpPr>
            <a:spLocks noChangeArrowheads="1" noChangeShapeType="1" noTextEdit="1"/>
          </p:cNvSpPr>
          <p:nvPr/>
        </p:nvSpPr>
        <p:spPr bwMode="auto">
          <a:xfrm>
            <a:off x="7086600" y="16002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6629400" y="26670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791200" y="25146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Viner Hand ITC" pitchFamily="66" charset="0"/>
              </a:rPr>
              <a:t>or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2133600" y="4205288"/>
            <a:ext cx="5105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Remember:  cc = mL = cm</a:t>
            </a:r>
            <a:r>
              <a:rPr lang="en-US" sz="2800" b="1" baseline="30000">
                <a:latin typeface="Comic Sans MS" pitchFamily="66" charset="0"/>
              </a:rPr>
              <a:t>3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447800" y="4953000"/>
            <a:ext cx="640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800080"/>
                </a:solidFill>
                <a:latin typeface="Comic Sans MS" pitchFamily="66" charset="0"/>
              </a:rPr>
              <a:t>But your units should reflect whatever units were given in the problem.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animBg="1"/>
      <p:bldP spid="15365" grpId="0" animBg="1"/>
      <p:bldP spid="15366" grpId="0" animBg="1"/>
      <p:bldP spid="15367" grpId="0" animBg="1"/>
      <p:bldP spid="15368" grpId="0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/>
      <p:bldP spid="15376" grpId="0"/>
      <p:bldP spid="153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878BECC-BE1C-4F34-A2A7-60B66A8BBBF2}" type="slidenum">
              <a:rPr lang="en-US" sz="1400"/>
              <a:pPr algn="r" eaLnBrk="1" hangingPunct="1"/>
              <a:t>15</a:t>
            </a:fld>
            <a:endParaRPr lang="en-US" sz="1400"/>
          </a:p>
        </p:txBody>
      </p:sp>
      <p:pic>
        <p:nvPicPr>
          <p:cNvPr id="19461" name="Picture 5" descr="cubic_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038600"/>
            <a:ext cx="2590800" cy="2549525"/>
          </a:xfrm>
          <a:prstGeom prst="rect">
            <a:avLst/>
          </a:prstGeom>
          <a:solidFill>
            <a:srgbClr val="CC99FF">
              <a:alpha val="56078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Simplified Arabic" pitchFamily="18" charset="-78"/>
                <a:cs typeface="Simplified Arabic" pitchFamily="18" charset="-78"/>
              </a:rPr>
              <a:t>mL = </a:t>
            </a:r>
            <a:r>
              <a:rPr lang="en-US" b="1" smtClean="0">
                <a:solidFill>
                  <a:srgbClr val="0000FF"/>
                </a:solidFill>
                <a:latin typeface="Simplified Arabic" pitchFamily="18" charset="-78"/>
                <a:cs typeface="Simplified Arabic" pitchFamily="18" charset="-78"/>
              </a:rPr>
              <a:t>cc</a:t>
            </a:r>
            <a:r>
              <a:rPr lang="en-US" b="1" smtClean="0">
                <a:latin typeface="Simplified Arabic" pitchFamily="18" charset="-78"/>
                <a:cs typeface="Simplified Arabic" pitchFamily="18" charset="-78"/>
              </a:rPr>
              <a:t> = cm</a:t>
            </a:r>
            <a:r>
              <a:rPr lang="en-US" b="1" baseline="30000" smtClean="0">
                <a:latin typeface="Simplified Arabic" pitchFamily="18" charset="-78"/>
                <a:cs typeface="Simplified Arabic" pitchFamily="18" charset="-78"/>
              </a:rPr>
              <a:t>3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4267200" y="3505200"/>
            <a:ext cx="2895600" cy="1752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914400" y="14478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Comic Sans MS" pitchFamily="66" charset="0"/>
              </a:rPr>
              <a:t>The volume of this cube is 1 cm</a:t>
            </a:r>
            <a:r>
              <a:rPr lang="en-US" sz="3200" baseline="30000">
                <a:latin typeface="Comic Sans MS" pitchFamily="66" charset="0"/>
              </a:rPr>
              <a:t>3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04800" y="2438400"/>
            <a:ext cx="563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latin typeface="Tahoma" pitchFamily="34" charset="0"/>
                <a:cs typeface="Tahoma" pitchFamily="34" charset="0"/>
              </a:rPr>
              <a:t>If we fill this cube with water it would hold 1mL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85800" y="4114800"/>
            <a:ext cx="4343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800080"/>
                </a:solidFill>
                <a:latin typeface="Simplified Arabic" pitchFamily="18" charset="-78"/>
                <a:cs typeface="Simplified Arabic" pitchFamily="18" charset="-78"/>
              </a:rPr>
              <a:t>Therefore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800080"/>
                </a:solidFill>
                <a:latin typeface="Simplified Arabic" pitchFamily="18" charset="-78"/>
                <a:cs typeface="Simplified Arabic" pitchFamily="18" charset="-78"/>
              </a:rPr>
              <a:t>1 mL = 1 cc = 1cm</a:t>
            </a:r>
            <a:r>
              <a:rPr lang="en-US" sz="3600" b="1" baseline="30000">
                <a:solidFill>
                  <a:srgbClr val="800080"/>
                </a:solidFill>
                <a:latin typeface="Simplified Arabic" pitchFamily="18" charset="-78"/>
                <a:cs typeface="Simplified Arabic" pitchFamily="18" charset="-78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3" grpId="0" animBg="1"/>
      <p:bldP spid="19464" grpId="0"/>
      <p:bldP spid="19465" grpId="0"/>
      <p:bldP spid="19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756ED7B-EE14-49AF-A0DF-5006DAE23403}" type="slidenum">
              <a:rPr lang="en-US" sz="1400"/>
              <a:pPr algn="r" eaLnBrk="1" hangingPunct="1"/>
              <a:t>16</a:t>
            </a:fld>
            <a:endParaRPr lang="en-US" sz="1400"/>
          </a:p>
        </p:txBody>
      </p:sp>
      <p:pic>
        <p:nvPicPr>
          <p:cNvPr id="18456" name="Picture 24" descr="MPj03995750000[1]"/>
          <p:cNvPicPr>
            <a:picLocks noChangeAspect="1" noChangeArrowheads="1"/>
          </p:cNvPicPr>
          <p:nvPr/>
        </p:nvPicPr>
        <p:blipFill>
          <a:blip r:embed="rId2" cstate="print">
            <a:lum bright="34000" contrast="-70000"/>
          </a:blip>
          <a:srcRect/>
          <a:stretch>
            <a:fillRect/>
          </a:stretch>
        </p:blipFill>
        <p:spPr bwMode="auto">
          <a:xfrm>
            <a:off x="228600" y="228600"/>
            <a:ext cx="1949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0" descr="MPj04394850000[1]"/>
          <p:cNvPicPr>
            <a:picLocks noChangeAspect="1" noChangeArrowheads="1"/>
          </p:cNvPicPr>
          <p:nvPr/>
        </p:nvPicPr>
        <p:blipFill>
          <a:blip r:embed="rId3" cstate="print">
            <a:lum bright="34000" contrast="-70000"/>
          </a:blip>
          <a:srcRect/>
          <a:stretch>
            <a:fillRect/>
          </a:stretch>
        </p:blipFill>
        <p:spPr bwMode="auto">
          <a:xfrm>
            <a:off x="5715000" y="152400"/>
            <a:ext cx="32004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  <a:cs typeface="Tahoma" pitchFamily="34" charset="0"/>
              </a:rPr>
              <a:t>Show your work…..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371600" y="1676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1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st</a:t>
            </a:r>
            <a:r>
              <a:rPr lang="en-US" sz="2400" b="1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make a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list</a:t>
            </a:r>
            <a:r>
              <a:rPr lang="en-US" sz="2400" b="1">
                <a:latin typeface="Comic Sans MS" pitchFamily="66" charset="0"/>
              </a:rPr>
              <a:t> of what you’re given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219200" y="17526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447800" y="23622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2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nd</a:t>
            </a:r>
            <a:r>
              <a:rPr lang="en-US" sz="2400" b="1">
                <a:solidFill>
                  <a:srgbClr val="00FFFF"/>
                </a:solidFill>
                <a:latin typeface="Comic Sans MS" pitchFamily="66" charset="0"/>
              </a:rPr>
              <a:t> </a:t>
            </a:r>
            <a:r>
              <a:rPr lang="en-US" sz="2400" b="1">
                <a:latin typeface="Comic Sans MS" pitchFamily="66" charset="0"/>
              </a:rPr>
              <a:t>write your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formula</a:t>
            </a:r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1219200" y="24384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447800" y="28956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3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rd</a:t>
            </a:r>
            <a:r>
              <a:rPr lang="en-US" sz="2400" b="1">
                <a:solidFill>
                  <a:srgbClr val="00FFFF"/>
                </a:solidFill>
                <a:latin typeface="Comic Sans MS" pitchFamily="66" charset="0"/>
              </a:rPr>
              <a:t>  </a:t>
            </a:r>
            <a:r>
              <a:rPr lang="en-US" sz="2400" b="1">
                <a:latin typeface="Comic Sans MS" pitchFamily="66" charset="0"/>
              </a:rPr>
              <a:t>fill in your formula</a:t>
            </a:r>
            <a:endParaRPr lang="en-U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447925" y="3378200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Comic Sans MS" pitchFamily="66" charset="0"/>
              </a:rPr>
              <a:t>remember to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include</a:t>
            </a:r>
            <a:r>
              <a:rPr lang="en-US" sz="2400" b="1">
                <a:latin typeface="Comic Sans MS" pitchFamily="66" charset="0"/>
              </a:rPr>
              <a:t> the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UNITS</a:t>
            </a:r>
            <a:r>
              <a:rPr lang="en-US" sz="2400" b="1">
                <a:latin typeface="Comic Sans MS" pitchFamily="66" charset="0"/>
              </a:rPr>
              <a:t>!</a:t>
            </a:r>
            <a:endParaRPr lang="en-US" sz="2400" b="1">
              <a:solidFill>
                <a:srgbClr val="00FFFF"/>
              </a:solidFill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Viner Hand ITC" pitchFamily="66" charset="0"/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2133600" y="3505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1295400" y="3886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524000" y="38100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4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th</a:t>
            </a:r>
            <a:r>
              <a:rPr lang="en-US" sz="2400" b="1">
                <a:solidFill>
                  <a:srgbClr val="00FFFF"/>
                </a:solidFill>
                <a:latin typeface="Comic Sans MS" pitchFamily="66" charset="0"/>
              </a:rPr>
              <a:t>  </a:t>
            </a:r>
            <a:r>
              <a:rPr lang="en-US" sz="2400" b="1">
                <a:latin typeface="Comic Sans MS" pitchFamily="66" charset="0"/>
              </a:rPr>
              <a:t>plug your numbers into the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calculator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1295400" y="4648200"/>
            <a:ext cx="152400" cy="152400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50000">
                <a:srgbClr val="007676"/>
              </a:gs>
              <a:gs pos="100000">
                <a:srgbClr val="00FF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1524000" y="44196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5</a:t>
            </a:r>
            <a:r>
              <a:rPr lang="en-US" sz="2400" b="1" baseline="30000">
                <a:solidFill>
                  <a:srgbClr val="800080"/>
                </a:solidFill>
                <a:latin typeface="Comic Sans MS" pitchFamily="66" charset="0"/>
              </a:rPr>
              <a:t>th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  Record</a:t>
            </a:r>
            <a:r>
              <a:rPr lang="en-US" sz="2400" b="1">
                <a:latin typeface="Comic Sans MS" pitchFamily="66" charset="0"/>
              </a:rPr>
              <a:t> your answer, again remember to include the </a:t>
            </a:r>
            <a:r>
              <a:rPr lang="en-US" sz="2400" b="1">
                <a:solidFill>
                  <a:srgbClr val="800080"/>
                </a:solidFill>
                <a:latin typeface="Comic Sans MS" pitchFamily="66" charset="0"/>
              </a:rPr>
              <a:t>units</a:t>
            </a:r>
            <a:r>
              <a:rPr lang="en-US" sz="2400" b="1">
                <a:latin typeface="Comic Sans MS" pitchFamily="66" charset="0"/>
              </a:rPr>
              <a:t>!</a:t>
            </a:r>
            <a:endParaRPr lang="en-US" sz="2400" b="1">
              <a:solidFill>
                <a:srgbClr val="00FFFF"/>
              </a:solidFill>
              <a:latin typeface="Comic Sans MS" pitchFamily="66" charset="0"/>
            </a:endParaRPr>
          </a:p>
        </p:txBody>
      </p:sp>
      <p:pic>
        <p:nvPicPr>
          <p:cNvPr id="18449" name="Picture 17" descr="j02373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4191000"/>
            <a:ext cx="138747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j02373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449888"/>
            <a:ext cx="14478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MPj040112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5297488"/>
            <a:ext cx="118745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257800" y="55626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800080"/>
                </a:solidFill>
                <a:latin typeface="Tahoma" pitchFamily="34" charset="0"/>
                <a:cs typeface="Tahoma" pitchFamily="34" charset="0"/>
              </a:rPr>
              <a:t>ROUND TO THE NEAREST TENTH (.1)</a:t>
            </a:r>
            <a:endParaRPr lang="en-US" sz="2400" b="1">
              <a:solidFill>
                <a:srgbClr val="00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8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 animBg="1"/>
      <p:bldP spid="18439" grpId="0"/>
      <p:bldP spid="18440" grpId="0" animBg="1"/>
      <p:bldP spid="18441" grpId="0" animBg="1"/>
      <p:bldP spid="18442" grpId="0"/>
      <p:bldP spid="18443" grpId="0"/>
      <p:bldP spid="18444" grpId="0" animBg="1"/>
      <p:bldP spid="18445" grpId="0" animBg="1"/>
      <p:bldP spid="18446" grpId="0"/>
      <p:bldP spid="184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96242552-3C59-4C87-99A6-B0AA55476F3E}" type="slidenum">
              <a:rPr lang="en-US" sz="1400"/>
              <a:pPr algn="r" eaLnBrk="1" hangingPunct="1"/>
              <a:t>17</a:t>
            </a:fld>
            <a:endParaRPr lang="en-US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  <a:latin typeface="Kristen ITC" pitchFamily="66" charset="0"/>
              </a:rPr>
              <a:t>Here’s how it should look: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77813" y="1058863"/>
            <a:ext cx="849788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0" bIns="0" anchor="ctr">
            <a:spAutoFit/>
          </a:bodyPr>
          <a:lstStyle/>
          <a:p>
            <a:pPr algn="ctr" eaLnBrk="1" hangingPunct="1"/>
            <a:endParaRPr lang="en-US" sz="2400">
              <a:latin typeface="Viner Hand ITC" pitchFamily="66" charset="0"/>
            </a:endParaRPr>
          </a:p>
          <a:p>
            <a:pPr algn="ctr" eaLnBrk="1" hangingPunct="1"/>
            <a:r>
              <a:rPr lang="en-US" sz="2400">
                <a:latin typeface="Comic Sans MS" pitchFamily="66" charset="0"/>
              </a:rPr>
              <a:t>What is the density of carbon dioxide gas if 0.250 grams </a:t>
            </a:r>
          </a:p>
          <a:p>
            <a:pPr algn="ctr" eaLnBrk="1" hangingPunct="1"/>
            <a:r>
              <a:rPr lang="en-US" sz="2400">
                <a:latin typeface="Comic Sans MS" pitchFamily="66" charset="0"/>
              </a:rPr>
              <a:t>occupies a volume of 25 mL?</a:t>
            </a:r>
          </a:p>
          <a:p>
            <a:pPr algn="ctr"/>
            <a:endParaRPr lang="en-US" sz="2400">
              <a:latin typeface="Viner Hand ITC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5800" y="3581400"/>
            <a:ext cx="1981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D = 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M =  0.250 g</a:t>
            </a:r>
          </a:p>
          <a:p>
            <a:pPr eaLnBrk="1" hangingPunct="1">
              <a:spcBef>
                <a:spcPct val="50000"/>
              </a:spcBef>
            </a:pPr>
            <a:endParaRPr lang="en-US" sz="2400">
              <a:latin typeface="Comic Sans MS" pitchFamily="66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Comic Sans MS" pitchFamily="66" charset="0"/>
              </a:rPr>
              <a:t>V =  25 mL</a:t>
            </a:r>
          </a:p>
        </p:txBody>
      </p:sp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1638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The List</a:t>
            </a:r>
          </a:p>
        </p:txBody>
      </p:sp>
      <p:pic>
        <p:nvPicPr>
          <p:cNvPr id="20489" name="Picture 9" descr="einstein1_wideweb__470x314,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09800"/>
            <a:ext cx="28956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2" name="WordArt 12"/>
          <p:cNvSpPr>
            <a:spLocks noChangeArrowheads="1" noChangeShapeType="1" noTextEdit="1"/>
          </p:cNvSpPr>
          <p:nvPr/>
        </p:nvSpPr>
        <p:spPr bwMode="auto">
          <a:xfrm>
            <a:off x="3276600" y="2971800"/>
            <a:ext cx="2209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ahoma"/>
                <a:ea typeface="Tahoma"/>
                <a:cs typeface="Tahoma"/>
              </a:rPr>
              <a:t>The Formula</a:t>
            </a:r>
          </a:p>
        </p:txBody>
      </p:sp>
      <p:sp>
        <p:nvSpPr>
          <p:cNvPr id="20493" name="WordArt 13"/>
          <p:cNvSpPr>
            <a:spLocks noChangeArrowheads="1" noChangeShapeType="1" noTextEdit="1"/>
          </p:cNvSpPr>
          <p:nvPr/>
        </p:nvSpPr>
        <p:spPr bwMode="auto">
          <a:xfrm>
            <a:off x="2667000" y="43434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200400" y="42672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3733800" y="4724400"/>
            <a:ext cx="7620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WordArt 16"/>
          <p:cNvSpPr>
            <a:spLocks noChangeArrowheads="1" noChangeShapeType="1" noTextEdit="1"/>
          </p:cNvSpPr>
          <p:nvPr/>
        </p:nvSpPr>
        <p:spPr bwMode="auto">
          <a:xfrm>
            <a:off x="3886200" y="4191000"/>
            <a:ext cx="5334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20497" name="WordArt 17"/>
          <p:cNvSpPr>
            <a:spLocks noChangeArrowheads="1" noChangeShapeType="1" noTextEdit="1"/>
          </p:cNvSpPr>
          <p:nvPr/>
        </p:nvSpPr>
        <p:spPr bwMode="auto">
          <a:xfrm>
            <a:off x="3886200" y="4800600"/>
            <a:ext cx="457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4953000" y="4724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WordArt 19"/>
          <p:cNvSpPr>
            <a:spLocks noChangeArrowheads="1" noChangeShapeType="1" noTextEdit="1"/>
          </p:cNvSpPr>
          <p:nvPr/>
        </p:nvSpPr>
        <p:spPr bwMode="auto">
          <a:xfrm>
            <a:off x="5105400" y="4114800"/>
            <a:ext cx="106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0.250 g</a:t>
            </a:r>
          </a:p>
        </p:txBody>
      </p:sp>
      <p:sp>
        <p:nvSpPr>
          <p:cNvPr id="20500" name="WordArt 20"/>
          <p:cNvSpPr>
            <a:spLocks noChangeArrowheads="1" noChangeShapeType="1" noTextEdit="1"/>
          </p:cNvSpPr>
          <p:nvPr/>
        </p:nvSpPr>
        <p:spPr bwMode="auto">
          <a:xfrm>
            <a:off x="5105400" y="4800600"/>
            <a:ext cx="1066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25 mL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495800" y="44196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324600" y="4419600"/>
            <a:ext cx="43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=</a:t>
            </a:r>
          </a:p>
        </p:txBody>
      </p:sp>
      <p:sp>
        <p:nvSpPr>
          <p:cNvPr id="20503" name="WordArt 23"/>
          <p:cNvSpPr>
            <a:spLocks noChangeArrowheads="1" noChangeShapeType="1" noTextEdit="1"/>
          </p:cNvSpPr>
          <p:nvPr/>
        </p:nvSpPr>
        <p:spPr bwMode="auto">
          <a:xfrm>
            <a:off x="6781800" y="4495800"/>
            <a:ext cx="1066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0.01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8077200" y="50292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mL</a:t>
            </a:r>
          </a:p>
        </p:txBody>
      </p:sp>
      <p:sp>
        <p:nvSpPr>
          <p:cNvPr id="20507" name="WordArt 27"/>
          <p:cNvSpPr>
            <a:spLocks noChangeArrowheads="1" noChangeShapeType="1" noTextEdit="1"/>
          </p:cNvSpPr>
          <p:nvPr/>
        </p:nvSpPr>
        <p:spPr bwMode="auto">
          <a:xfrm>
            <a:off x="8153400" y="44958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</a:t>
            </a:r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8001000" y="4953000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800" decel="100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800" decel="100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800" decel="1000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4" grpId="0"/>
      <p:bldP spid="20485" grpId="0"/>
      <p:bldP spid="20486" grpId="0" animBg="1"/>
      <p:bldP spid="20492" grpId="0" animBg="1"/>
      <p:bldP spid="20493" grpId="0" animBg="1"/>
      <p:bldP spid="20494" grpId="0"/>
      <p:bldP spid="20495" grpId="0" animBg="1"/>
      <p:bldP spid="20496" grpId="0" animBg="1"/>
      <p:bldP spid="20497" grpId="0" animBg="1"/>
      <p:bldP spid="20498" grpId="0" animBg="1"/>
      <p:bldP spid="20499" grpId="0" animBg="1"/>
      <p:bldP spid="20500" grpId="0" animBg="1"/>
      <p:bldP spid="20501" grpId="0"/>
      <p:bldP spid="20502" grpId="0"/>
      <p:bldP spid="20503" grpId="0" animBg="1"/>
      <p:bldP spid="20504" grpId="0" animBg="1"/>
      <p:bldP spid="20507" grpId="0" animBg="1"/>
      <p:bldP spid="205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7283CD5-9A58-438F-9FB5-6E335726720F}" type="slidenum">
              <a:rPr lang="en-US" sz="1400"/>
              <a:pPr algn="r" eaLnBrk="1" hangingPunct="1"/>
              <a:t>18</a:t>
            </a:fld>
            <a:endParaRPr lang="en-US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ahoma" pitchFamily="34" charset="0"/>
                <a:cs typeface="Tahoma" pitchFamily="34" charset="0"/>
              </a:rPr>
              <a:t>Sink or Float?????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229600" cy="152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Comic Sans MS" pitchFamily="66" charset="0"/>
              </a:rPr>
              <a:t>Because the density of liquid water is always 1 g/cc we can predict if objects will sink or float depending upon their density…..</a:t>
            </a:r>
          </a:p>
        </p:txBody>
      </p:sp>
      <p:pic>
        <p:nvPicPr>
          <p:cNvPr id="21510" name="Picture 6" descr="denbou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715000"/>
            <a:ext cx="876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28600" y="3048000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660066"/>
                </a:solidFill>
                <a:latin typeface="Wide Latin" pitchFamily="18" charset="0"/>
              </a:rPr>
              <a:t>Density of .3 g/cc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3276600" y="3124200"/>
            <a:ext cx="2209800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Wide Latin" pitchFamily="18" charset="0"/>
              </a:rPr>
              <a:t>Density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Wide Latin" pitchFamily="18" charset="0"/>
              </a:rPr>
              <a:t>.5 g/cc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715000" y="2971800"/>
            <a:ext cx="32004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990000"/>
                </a:solidFill>
                <a:latin typeface="Wide Latin" pitchFamily="18" charset="0"/>
              </a:rPr>
              <a:t>Density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990000"/>
                </a:solidFill>
                <a:latin typeface="Wide Latin" pitchFamily="18" charset="0"/>
              </a:rPr>
              <a:t>1 g/cc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2743200" y="5334000"/>
            <a:ext cx="327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Wide Latin" pitchFamily="18" charset="0"/>
              </a:rPr>
              <a:t>Density of 1.9 g/cc</a:t>
            </a:r>
          </a:p>
        </p:txBody>
      </p:sp>
      <p:pic>
        <p:nvPicPr>
          <p:cNvPr id="21520" name="Picture 16" descr="uesc_04_img01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0"/>
            <a:ext cx="16557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507" grpId="0" build="p"/>
      <p:bldP spid="21515" grpId="0"/>
      <p:bldP spid="21516" grpId="0"/>
      <p:bldP spid="21517" grpId="0"/>
      <p:bldP spid="215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Remember the Magic Potato?</a:t>
            </a:r>
          </a:p>
        </p:txBody>
      </p:sp>
      <p:grpSp>
        <p:nvGrpSpPr>
          <p:cNvPr id="24600" name="Group 24"/>
          <p:cNvGrpSpPr>
            <a:grpSpLocks/>
          </p:cNvGrpSpPr>
          <p:nvPr/>
        </p:nvGrpSpPr>
        <p:grpSpPr bwMode="auto">
          <a:xfrm>
            <a:off x="1295400" y="1524000"/>
            <a:ext cx="6324600" cy="2438400"/>
            <a:chOff x="816" y="960"/>
            <a:chExt cx="3984" cy="1536"/>
          </a:xfrm>
        </p:grpSpPr>
        <p:graphicFrame>
          <p:nvGraphicFramePr>
            <p:cNvPr id="23562" name="Object 5"/>
            <p:cNvGraphicFramePr>
              <a:graphicFrameLocks noChangeAspect="1"/>
            </p:cNvGraphicFramePr>
            <p:nvPr/>
          </p:nvGraphicFramePr>
          <p:xfrm>
            <a:off x="816" y="960"/>
            <a:ext cx="1060" cy="1204"/>
          </p:xfrm>
          <a:graphic>
            <a:graphicData uri="http://schemas.openxmlformats.org/presentationml/2006/ole">
              <p:oleObj spid="_x0000_s23562" name="Image" r:id="rId3" imgW="2247619" imgH="3657143" progId="PhotoshopElements.Image.2">
                <p:embed/>
              </p:oleObj>
            </a:graphicData>
          </a:graphic>
        </p:graphicFrame>
        <p:graphicFrame>
          <p:nvGraphicFramePr>
            <p:cNvPr id="23563" name="Object 6"/>
            <p:cNvGraphicFramePr>
              <a:graphicFrameLocks noChangeAspect="1"/>
            </p:cNvGraphicFramePr>
            <p:nvPr/>
          </p:nvGraphicFramePr>
          <p:xfrm>
            <a:off x="2193" y="960"/>
            <a:ext cx="1061" cy="1204"/>
          </p:xfrm>
          <a:graphic>
            <a:graphicData uri="http://schemas.openxmlformats.org/presentationml/2006/ole">
              <p:oleObj spid="_x0000_s23563" name="Image" r:id="rId4" imgW="2247619" imgH="3657143" progId="PhotoshopElements.Image.2">
                <p:embed/>
              </p:oleObj>
            </a:graphicData>
          </a:graphic>
        </p:graphicFrame>
        <p:graphicFrame>
          <p:nvGraphicFramePr>
            <p:cNvPr id="23564" name="Object 7"/>
            <p:cNvGraphicFramePr>
              <a:graphicFrameLocks noChangeAspect="1"/>
            </p:cNvGraphicFramePr>
            <p:nvPr/>
          </p:nvGraphicFramePr>
          <p:xfrm>
            <a:off x="3561" y="960"/>
            <a:ext cx="1061" cy="1204"/>
          </p:xfrm>
          <a:graphic>
            <a:graphicData uri="http://schemas.openxmlformats.org/presentationml/2006/ole">
              <p:oleObj spid="_x0000_s23564" name="Image" r:id="rId5" imgW="2247619" imgH="3657143" progId="PhotoshopElements.Image.2">
                <p:embed/>
              </p:oleObj>
            </a:graphicData>
          </a:graphic>
        </p:graphicFrame>
        <p:sp>
          <p:nvSpPr>
            <p:cNvPr id="23565" name="Text Box 8"/>
            <p:cNvSpPr txBox="1">
              <a:spLocks noChangeArrowheads="1"/>
            </p:cNvSpPr>
            <p:nvPr/>
          </p:nvSpPr>
          <p:spPr bwMode="auto">
            <a:xfrm>
              <a:off x="1173" y="2119"/>
              <a:ext cx="8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A</a:t>
              </a:r>
              <a:endParaRPr lang="en-US" sz="2400"/>
            </a:p>
          </p:txBody>
        </p:sp>
        <p:sp>
          <p:nvSpPr>
            <p:cNvPr id="23566" name="Text Box 9"/>
            <p:cNvSpPr txBox="1">
              <a:spLocks noChangeArrowheads="1"/>
            </p:cNvSpPr>
            <p:nvPr/>
          </p:nvSpPr>
          <p:spPr bwMode="auto">
            <a:xfrm>
              <a:off x="2600" y="2119"/>
              <a:ext cx="8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B</a:t>
              </a:r>
              <a:endParaRPr lang="en-US" sz="2400"/>
            </a:p>
          </p:txBody>
        </p:sp>
        <p:sp>
          <p:nvSpPr>
            <p:cNvPr id="23567" name="Text Box 10"/>
            <p:cNvSpPr txBox="1">
              <a:spLocks noChangeArrowheads="1"/>
            </p:cNvSpPr>
            <p:nvPr/>
          </p:nvSpPr>
          <p:spPr bwMode="auto">
            <a:xfrm>
              <a:off x="3967" y="2119"/>
              <a:ext cx="833" cy="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sz="2400">
                  <a:solidFill>
                    <a:srgbClr val="000000"/>
                  </a:solidFill>
                  <a:latin typeface="Calibri" pitchFamily="34" charset="0"/>
                </a:rPr>
                <a:t>C</a:t>
              </a:r>
              <a:endParaRPr lang="en-US" sz="2400"/>
            </a:p>
          </p:txBody>
        </p:sp>
        <p:pic>
          <p:nvPicPr>
            <p:cNvPr id="23568" name="Picture 11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64" y="1747"/>
              <a:ext cx="71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9" name="Picture 12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62" y="1479"/>
              <a:ext cx="714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0" name="Picture 13" descr="See full size image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30" y="1209"/>
              <a:ext cx="713" cy="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14"/>
            <p:cNvSpPr>
              <a:spLocks/>
            </p:cNvSpPr>
            <p:nvPr/>
          </p:nvSpPr>
          <p:spPr bwMode="auto">
            <a:xfrm>
              <a:off x="883" y="1196"/>
              <a:ext cx="873" cy="34"/>
            </a:xfrm>
            <a:custGeom>
              <a:avLst/>
              <a:gdLst>
                <a:gd name="T0" fmla="*/ 0 w 705"/>
                <a:gd name="T1" fmla="*/ 7 h 40"/>
                <a:gd name="T2" fmla="*/ 46 w 705"/>
                <a:gd name="T3" fmla="*/ 13 h 40"/>
                <a:gd name="T4" fmla="*/ 175 w 705"/>
                <a:gd name="T5" fmla="*/ 13 h 40"/>
                <a:gd name="T6" fmla="*/ 276 w 705"/>
                <a:gd name="T7" fmla="*/ 20 h 40"/>
                <a:gd name="T8" fmla="*/ 400 w 705"/>
                <a:gd name="T9" fmla="*/ 26 h 40"/>
                <a:gd name="T10" fmla="*/ 957 w 705"/>
                <a:gd name="T11" fmla="*/ 22 h 40"/>
                <a:gd name="T12" fmla="*/ 1081 w 70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5" h="40">
                  <a:moveTo>
                    <a:pt x="0" y="9"/>
                  </a:moveTo>
                  <a:cubicBezTo>
                    <a:pt x="10" y="12"/>
                    <a:pt x="30" y="18"/>
                    <a:pt x="30" y="18"/>
                  </a:cubicBezTo>
                  <a:cubicBezTo>
                    <a:pt x="47" y="6"/>
                    <a:pt x="100" y="17"/>
                    <a:pt x="114" y="18"/>
                  </a:cubicBezTo>
                  <a:cubicBezTo>
                    <a:pt x="136" y="24"/>
                    <a:pt x="157" y="25"/>
                    <a:pt x="180" y="27"/>
                  </a:cubicBezTo>
                  <a:cubicBezTo>
                    <a:pt x="218" y="40"/>
                    <a:pt x="192" y="33"/>
                    <a:pt x="261" y="36"/>
                  </a:cubicBezTo>
                  <a:cubicBezTo>
                    <a:pt x="382" y="34"/>
                    <a:pt x="503" y="33"/>
                    <a:pt x="624" y="30"/>
                  </a:cubicBezTo>
                  <a:cubicBezTo>
                    <a:pt x="654" y="29"/>
                    <a:pt x="676" y="0"/>
                    <a:pt x="70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15"/>
            <p:cNvSpPr>
              <a:spLocks/>
            </p:cNvSpPr>
            <p:nvPr/>
          </p:nvSpPr>
          <p:spPr bwMode="auto">
            <a:xfrm>
              <a:off x="2262" y="1209"/>
              <a:ext cx="873" cy="35"/>
            </a:xfrm>
            <a:custGeom>
              <a:avLst/>
              <a:gdLst>
                <a:gd name="T0" fmla="*/ 0 w 705"/>
                <a:gd name="T1" fmla="*/ 7 h 40"/>
                <a:gd name="T2" fmla="*/ 46 w 705"/>
                <a:gd name="T3" fmla="*/ 14 h 40"/>
                <a:gd name="T4" fmla="*/ 175 w 705"/>
                <a:gd name="T5" fmla="*/ 14 h 40"/>
                <a:gd name="T6" fmla="*/ 276 w 705"/>
                <a:gd name="T7" fmla="*/ 21 h 40"/>
                <a:gd name="T8" fmla="*/ 400 w 705"/>
                <a:gd name="T9" fmla="*/ 28 h 40"/>
                <a:gd name="T10" fmla="*/ 957 w 705"/>
                <a:gd name="T11" fmla="*/ 23 h 40"/>
                <a:gd name="T12" fmla="*/ 1081 w 70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5" h="40">
                  <a:moveTo>
                    <a:pt x="0" y="9"/>
                  </a:moveTo>
                  <a:cubicBezTo>
                    <a:pt x="10" y="12"/>
                    <a:pt x="30" y="18"/>
                    <a:pt x="30" y="18"/>
                  </a:cubicBezTo>
                  <a:cubicBezTo>
                    <a:pt x="47" y="6"/>
                    <a:pt x="100" y="17"/>
                    <a:pt x="114" y="18"/>
                  </a:cubicBezTo>
                  <a:cubicBezTo>
                    <a:pt x="136" y="24"/>
                    <a:pt x="157" y="25"/>
                    <a:pt x="180" y="27"/>
                  </a:cubicBezTo>
                  <a:cubicBezTo>
                    <a:pt x="218" y="40"/>
                    <a:pt x="192" y="33"/>
                    <a:pt x="261" y="36"/>
                  </a:cubicBezTo>
                  <a:cubicBezTo>
                    <a:pt x="382" y="34"/>
                    <a:pt x="503" y="33"/>
                    <a:pt x="624" y="30"/>
                  </a:cubicBezTo>
                  <a:cubicBezTo>
                    <a:pt x="654" y="29"/>
                    <a:pt x="676" y="0"/>
                    <a:pt x="70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16"/>
            <p:cNvSpPr>
              <a:spLocks/>
            </p:cNvSpPr>
            <p:nvPr/>
          </p:nvSpPr>
          <p:spPr bwMode="auto">
            <a:xfrm>
              <a:off x="3629" y="1216"/>
              <a:ext cx="873" cy="34"/>
            </a:xfrm>
            <a:custGeom>
              <a:avLst/>
              <a:gdLst>
                <a:gd name="T0" fmla="*/ 0 w 705"/>
                <a:gd name="T1" fmla="*/ 7 h 40"/>
                <a:gd name="T2" fmla="*/ 46 w 705"/>
                <a:gd name="T3" fmla="*/ 13 h 40"/>
                <a:gd name="T4" fmla="*/ 175 w 705"/>
                <a:gd name="T5" fmla="*/ 13 h 40"/>
                <a:gd name="T6" fmla="*/ 276 w 705"/>
                <a:gd name="T7" fmla="*/ 20 h 40"/>
                <a:gd name="T8" fmla="*/ 400 w 705"/>
                <a:gd name="T9" fmla="*/ 26 h 40"/>
                <a:gd name="T10" fmla="*/ 957 w 705"/>
                <a:gd name="T11" fmla="*/ 22 h 40"/>
                <a:gd name="T12" fmla="*/ 1081 w 705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5" h="40">
                  <a:moveTo>
                    <a:pt x="0" y="9"/>
                  </a:moveTo>
                  <a:cubicBezTo>
                    <a:pt x="10" y="12"/>
                    <a:pt x="30" y="18"/>
                    <a:pt x="30" y="18"/>
                  </a:cubicBezTo>
                  <a:cubicBezTo>
                    <a:pt x="47" y="6"/>
                    <a:pt x="100" y="17"/>
                    <a:pt x="114" y="18"/>
                  </a:cubicBezTo>
                  <a:cubicBezTo>
                    <a:pt x="136" y="24"/>
                    <a:pt x="157" y="25"/>
                    <a:pt x="180" y="27"/>
                  </a:cubicBezTo>
                  <a:cubicBezTo>
                    <a:pt x="218" y="40"/>
                    <a:pt x="192" y="33"/>
                    <a:pt x="261" y="36"/>
                  </a:cubicBezTo>
                  <a:cubicBezTo>
                    <a:pt x="382" y="34"/>
                    <a:pt x="503" y="33"/>
                    <a:pt x="624" y="30"/>
                  </a:cubicBezTo>
                  <a:cubicBezTo>
                    <a:pt x="654" y="29"/>
                    <a:pt x="676" y="0"/>
                    <a:pt x="705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2032000" y="3810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295400" y="45720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0.1% salt.  Density is close to </a:t>
            </a:r>
            <a:r>
              <a:rPr lang="en-US" sz="2000" b="1">
                <a:latin typeface="Comic Sans MS" pitchFamily="66" charset="0"/>
              </a:rPr>
              <a:t>1 g/ml</a:t>
            </a:r>
            <a:r>
              <a:rPr lang="en-US" sz="2000">
                <a:latin typeface="Comic Sans MS" pitchFamily="66" charset="0"/>
              </a:rPr>
              <a:t>.</a:t>
            </a: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657600" y="4572000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50% salt.  Density is about </a:t>
            </a:r>
            <a:r>
              <a:rPr lang="en-US" sz="2000" b="1">
                <a:latin typeface="Comic Sans MS" pitchFamily="66" charset="0"/>
              </a:rPr>
              <a:t>1.1 g/ml</a:t>
            </a:r>
            <a:r>
              <a:rPr lang="en-US" sz="2000">
                <a:latin typeface="Comic Sans MS" pitchFamily="66" charset="0"/>
              </a:rPr>
              <a:t>.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5791200" y="4556125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100% salt.  Density is close to </a:t>
            </a:r>
            <a:r>
              <a:rPr lang="en-US" sz="2000" b="1">
                <a:latin typeface="Comic Sans MS" pitchFamily="66" charset="0"/>
              </a:rPr>
              <a:t>1.2 g/ml</a:t>
            </a:r>
            <a:r>
              <a:rPr lang="en-US" sz="2000">
                <a:latin typeface="Comic Sans MS" pitchFamily="66" charset="0"/>
              </a:rPr>
              <a:t>.</a:t>
            </a: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4305300" y="3810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 flipV="1">
            <a:off x="6489700" y="3810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 animBg="1"/>
      <p:bldP spid="24594" grpId="0"/>
      <p:bldP spid="24595" grpId="0"/>
      <p:bldP spid="24596" grpId="0"/>
      <p:bldP spid="24598" grpId="0" animBg="1"/>
      <p:bldP spid="245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148B42C-0D0C-4204-BD87-57CB01E80E07}" type="slidenum">
              <a:rPr lang="en-US" sz="1400"/>
              <a:pPr algn="r" eaLnBrk="1" hangingPunct="1"/>
              <a:t>2</a:t>
            </a:fld>
            <a:endParaRPr lang="en-US" sz="140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Defined:</a:t>
            </a:r>
            <a:br>
              <a:rPr lang="en-US" smtClean="0">
                <a:latin typeface="Comic Sans MS" pitchFamily="66" charset="0"/>
              </a:rPr>
            </a:br>
            <a:r>
              <a:rPr lang="en-US" b="1" u="sng" smtClean="0">
                <a:solidFill>
                  <a:srgbClr val="0000FF"/>
                </a:solidFill>
                <a:latin typeface="Comic Sans MS" pitchFamily="66" charset="0"/>
              </a:rPr>
              <a:t>MASS</a:t>
            </a:r>
            <a:r>
              <a:rPr lang="en-US" smtClean="0">
                <a:latin typeface="Comic Sans MS" pitchFamily="66" charset="0"/>
              </a:rPr>
              <a:t> per unit of </a:t>
            </a:r>
            <a:r>
              <a:rPr lang="en-US" b="1" u="sng" smtClean="0">
                <a:solidFill>
                  <a:srgbClr val="0000FF"/>
                </a:solidFill>
                <a:latin typeface="Comic Sans MS" pitchFamily="66" charset="0"/>
              </a:rPr>
              <a:t>VOLUME</a:t>
            </a:r>
            <a:r>
              <a:rPr lang="en-US" smtClean="0">
                <a:latin typeface="Comic Sans MS" pitchFamily="66" charset="0"/>
              </a:rPr>
              <a:t> 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828800" y="685800"/>
            <a:ext cx="5507038" cy="7635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Kristen ITC"/>
              </a:rPr>
              <a:t>What is DENSITY?</a:t>
            </a:r>
          </a:p>
        </p:txBody>
      </p:sp>
      <p:pic>
        <p:nvPicPr>
          <p:cNvPr id="2053" name="Picture 5" descr="j02889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894263"/>
            <a:ext cx="15240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j0286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800600"/>
            <a:ext cx="12922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038600" y="34290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Comic Sans MS" pitchFamily="66" charset="0"/>
              </a:rPr>
              <a:t>or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09800" y="4419600"/>
            <a:ext cx="472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>
                <a:latin typeface="Comic Sans MS" pitchFamily="66" charset="0"/>
              </a:rPr>
              <a:t>The amount of </a:t>
            </a:r>
            <a:r>
              <a:rPr lang="en-US" sz="4400" u="sng">
                <a:solidFill>
                  <a:srgbClr val="0000FF"/>
                </a:solidFill>
                <a:latin typeface="Comic Sans MS" pitchFamily="66" charset="0"/>
              </a:rPr>
              <a:t>matter</a:t>
            </a:r>
            <a:r>
              <a:rPr lang="en-US" sz="4400">
                <a:latin typeface="Comic Sans MS" pitchFamily="66" charset="0"/>
              </a:rPr>
              <a:t> in a given </a:t>
            </a:r>
            <a:r>
              <a:rPr lang="en-US" sz="4400" u="sng">
                <a:solidFill>
                  <a:srgbClr val="0000FF"/>
                </a:solidFill>
                <a:latin typeface="Comic Sans MS" pitchFamily="66" charset="0"/>
              </a:rPr>
              <a:t>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 animBg="1"/>
      <p:bldP spid="2055" grpId="0"/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45BBAFD4-1BF3-4989-8869-88ABE64E7E83}" type="slidenum">
              <a:rPr lang="en-US" sz="1400"/>
              <a:pPr algn="r" eaLnBrk="1" hangingPunct="1"/>
              <a:t>20</a:t>
            </a:fld>
            <a:endParaRPr lang="en-US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Density Columns</a:t>
            </a:r>
          </a:p>
        </p:txBody>
      </p:sp>
      <p:pic>
        <p:nvPicPr>
          <p:cNvPr id="22533" name="Picture 5" descr="pa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17335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GlycerinWaterOi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733800"/>
            <a:ext cx="1700213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layered_liqui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066800"/>
            <a:ext cx="24066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oilwat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191000"/>
            <a:ext cx="2133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3B0E8E7-E333-41B7-90DC-BC8A6FC86300}" type="slidenum">
              <a:rPr lang="en-US" sz="1400"/>
              <a:pPr algn="r" eaLnBrk="1" hangingPunct="1"/>
              <a:t>3</a:t>
            </a:fld>
            <a:endParaRPr lang="en-US" sz="1400"/>
          </a:p>
        </p:txBody>
      </p:sp>
      <p:pic>
        <p:nvPicPr>
          <p:cNvPr id="3084" name="Picture 12" descr="12CottonCan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953000"/>
            <a:ext cx="1333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1915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Kristen ITC" pitchFamily="66" charset="0"/>
              </a:rPr>
              <a:t>What does that mean?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100" y="2154238"/>
            <a:ext cx="8077200" cy="838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0000FF"/>
                </a:solidFill>
                <a:latin typeface="Comic Sans MS" pitchFamily="66" charset="0"/>
              </a:rPr>
              <a:t>How </a:t>
            </a:r>
            <a:r>
              <a:rPr lang="en-US" sz="3600" b="1" u="sng" smtClean="0">
                <a:solidFill>
                  <a:srgbClr val="008000"/>
                </a:solidFill>
                <a:latin typeface="Comic Sans MS" pitchFamily="66" charset="0"/>
              </a:rPr>
              <a:t>heavy</a:t>
            </a:r>
            <a:r>
              <a:rPr lang="en-US" sz="3600" b="1" smtClean="0">
                <a:solidFill>
                  <a:srgbClr val="0000FF"/>
                </a:solidFill>
                <a:latin typeface="Comic Sans MS" pitchFamily="66" charset="0"/>
              </a:rPr>
              <a:t> something is </a:t>
            </a:r>
            <a:r>
              <a:rPr lang="en-US" sz="3600" b="1" u="sng" smtClean="0">
                <a:solidFill>
                  <a:srgbClr val="008000"/>
                </a:solidFill>
                <a:latin typeface="Comic Sans MS" pitchFamily="66" charset="0"/>
              </a:rPr>
              <a:t>compared</a:t>
            </a:r>
            <a:r>
              <a:rPr lang="en-US" sz="3600" b="1" smtClean="0">
                <a:solidFill>
                  <a:srgbClr val="0000FF"/>
                </a:solidFill>
                <a:latin typeface="Comic Sans MS" pitchFamily="66" charset="0"/>
              </a:rPr>
              <a:t> to its </a:t>
            </a:r>
            <a:r>
              <a:rPr lang="en-US" sz="3600" b="1" u="sng" smtClean="0">
                <a:solidFill>
                  <a:srgbClr val="008000"/>
                </a:solidFill>
                <a:latin typeface="Comic Sans MS" pitchFamily="66" charset="0"/>
              </a:rPr>
              <a:t>size</a:t>
            </a:r>
          </a:p>
        </p:txBody>
      </p:sp>
      <p:pic>
        <p:nvPicPr>
          <p:cNvPr id="3076" name="Picture 4" descr="MCj04298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07910">
            <a:off x="7239000" y="762000"/>
            <a:ext cx="16605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MCj04298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735027">
            <a:off x="228600" y="533400"/>
            <a:ext cx="1752600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6"/>
          <p:cNvSpPr txBox="1">
            <a:spLocks noChangeArrowheads="1"/>
          </p:cNvSpPr>
          <p:nvPr/>
        </p:nvSpPr>
        <p:spPr bwMode="auto">
          <a:xfrm>
            <a:off x="2346325" y="3236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95300" y="3525838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  </a:t>
            </a:r>
            <a:r>
              <a:rPr lang="en-US" sz="3600" b="1">
                <a:latin typeface="Comic Sans MS" pitchFamily="66" charset="0"/>
              </a:rPr>
              <a:t>Is it </a:t>
            </a:r>
            <a:r>
              <a:rPr lang="en-US" sz="3600" b="1">
                <a:solidFill>
                  <a:srgbClr val="FF0066"/>
                </a:solidFill>
                <a:latin typeface="Comic Sans MS" pitchFamily="66" charset="0"/>
              </a:rPr>
              <a:t>big</a:t>
            </a:r>
            <a:r>
              <a:rPr lang="en-US" sz="3600" b="1">
                <a:latin typeface="Comic Sans MS" pitchFamily="66" charset="0"/>
              </a:rPr>
              <a:t> and </a:t>
            </a:r>
            <a:r>
              <a:rPr lang="en-US" sz="3600" b="1">
                <a:solidFill>
                  <a:srgbClr val="FF0066"/>
                </a:solidFill>
                <a:latin typeface="Comic Sans MS" pitchFamily="66" charset="0"/>
              </a:rPr>
              <a:t>heavy</a:t>
            </a:r>
            <a:r>
              <a:rPr lang="en-US" sz="3600" b="1">
                <a:latin typeface="Comic Sans MS" pitchFamily="66" charset="0"/>
              </a:rPr>
              <a:t>, </a:t>
            </a:r>
            <a:r>
              <a:rPr lang="en-US" sz="3600" b="1">
                <a:solidFill>
                  <a:srgbClr val="990000"/>
                </a:solidFill>
                <a:latin typeface="Comic Sans MS" pitchFamily="66" charset="0"/>
              </a:rPr>
              <a:t>small</a:t>
            </a:r>
            <a:r>
              <a:rPr lang="en-US" sz="3600" b="1">
                <a:latin typeface="Comic Sans MS" pitchFamily="66" charset="0"/>
              </a:rPr>
              <a:t> and </a:t>
            </a:r>
            <a:r>
              <a:rPr lang="en-US" sz="3600" b="1">
                <a:solidFill>
                  <a:srgbClr val="990000"/>
                </a:solidFill>
                <a:latin typeface="Comic Sans MS" pitchFamily="66" charset="0"/>
              </a:rPr>
              <a:t>light</a:t>
            </a:r>
            <a:r>
              <a:rPr lang="en-US" sz="3600" b="1">
                <a:latin typeface="Comic Sans MS" pitchFamily="66" charset="0"/>
              </a:rPr>
              <a:t>, etc….</a:t>
            </a:r>
          </a:p>
        </p:txBody>
      </p:sp>
      <p:pic>
        <p:nvPicPr>
          <p:cNvPr id="3085" name="Picture 13" descr="12CottonCand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257800"/>
            <a:ext cx="13335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j02805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876800"/>
            <a:ext cx="204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j02338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5181600"/>
            <a:ext cx="25146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5D14C27-264B-4967-8E4A-D234E046589D}" type="slidenum">
              <a:rPr lang="en-US" sz="1400"/>
              <a:pPr algn="r" eaLnBrk="1" hangingPunct="1"/>
              <a:t>4</a:t>
            </a:fld>
            <a:endParaRPr lang="en-US" sz="140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800080"/>
                </a:solidFill>
                <a:latin typeface="Kristen ITC" pitchFamily="66" charset="0"/>
              </a:rPr>
              <a:t>Which is heavier……..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100 pounds of feathers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latin typeface="Comic Sans MS" pitchFamily="66" charset="0"/>
              </a:rPr>
              <a:t>					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					100 pounds of lead?</a:t>
            </a: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533400" y="2895600"/>
            <a:ext cx="5029200" cy="35052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4" lon="19439993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50000">
                      <a:srgbClr val="660066"/>
                    </a:gs>
                    <a:gs pos="100000">
                      <a:srgbClr val="FF0066"/>
                    </a:gs>
                  </a:gsLst>
                  <a:lin ang="2700000" scaled="1"/>
                </a:gradFill>
                <a:latin typeface="Comic Sans MS"/>
              </a:rPr>
              <a:t>They're the SAME!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535613" y="3505200"/>
            <a:ext cx="27701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800080"/>
                </a:solidFill>
                <a:latin typeface="Comic Sans MS" pitchFamily="66" charset="0"/>
              </a:rPr>
              <a:t>But which would take up more room????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  <p:bldP spid="34820" grpId="0" animBg="1"/>
      <p:bldP spid="348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E79891D-D55E-4603-9D24-8283D21F85F8}" type="slidenum">
              <a:rPr lang="en-US" sz="1400"/>
              <a:pPr algn="r" eaLnBrk="1" hangingPunct="1"/>
              <a:t>5</a:t>
            </a:fld>
            <a:endParaRPr lang="en-US" sz="14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800080"/>
                </a:solidFill>
                <a:latin typeface="Kristen ITC" pitchFamily="66" charset="0"/>
              </a:rPr>
              <a:t>Consider these…..</a:t>
            </a:r>
          </a:p>
        </p:txBody>
      </p:sp>
      <p:pic>
        <p:nvPicPr>
          <p:cNvPr id="33796" name="Picture 4" descr="be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475" y="228600"/>
            <a:ext cx="2295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go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05200"/>
            <a:ext cx="4095750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 descr="empty_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91000"/>
            <a:ext cx="3302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weigh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90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otton cand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905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 descr="feather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1295400"/>
            <a:ext cx="3556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EF495C53-01CF-4526-ACF4-A39C3E41F268}" type="slidenum">
              <a:rPr lang="en-US" sz="1400"/>
              <a:pPr algn="r" eaLnBrk="1" hangingPunct="1"/>
              <a:t>6</a:t>
            </a:fld>
            <a:endParaRPr lang="en-US" sz="140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Kristen ITC" pitchFamily="66" charset="0"/>
              </a:rPr>
              <a:t>Some Facts: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latin typeface="Viner Hand ITC" pitchFamily="66" charset="0"/>
              </a:rPr>
              <a:t>- </a:t>
            </a:r>
            <a:r>
              <a:rPr lang="en-US" b="1" smtClean="0">
                <a:latin typeface="Comic Sans MS" pitchFamily="66" charset="0"/>
              </a:rPr>
              <a:t>Density is a  </a:t>
            </a:r>
            <a:r>
              <a:rPr lang="en-US" sz="3600" b="1" i="1" u="sng" smtClean="0">
                <a:solidFill>
                  <a:srgbClr val="0000FF"/>
                </a:solidFill>
                <a:latin typeface="Comic Sans MS" pitchFamily="66" charset="0"/>
              </a:rPr>
              <a:t>PHYSICAL PROPERTY</a:t>
            </a:r>
          </a:p>
        </p:txBody>
      </p:sp>
      <p:pic>
        <p:nvPicPr>
          <p:cNvPr id="6148" name="Picture 4" descr="j02381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48687">
            <a:off x="7924800" y="228600"/>
            <a:ext cx="785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MCHM00388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59714">
            <a:off x="228600" y="228600"/>
            <a:ext cx="846138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j0238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14400"/>
            <a:ext cx="11080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j0238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914400"/>
            <a:ext cx="11080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390525" y="2338388"/>
            <a:ext cx="7138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buFont typeface="Courier New" pitchFamily="49" charset="0"/>
              <a:buNone/>
              <a:tabLst>
                <a:tab pos="914400" algn="l"/>
              </a:tabLst>
            </a:pPr>
            <a:r>
              <a:rPr lang="en-US" sz="3200" b="1">
                <a:latin typeface="Viner Hand ITC" pitchFamily="66" charset="0"/>
              </a:rPr>
              <a:t>- </a:t>
            </a:r>
            <a:r>
              <a:rPr lang="en-US" sz="3200" b="1">
                <a:latin typeface="Comic Sans MS" pitchFamily="66" charset="0"/>
              </a:rPr>
              <a:t>That means it can be </a:t>
            </a:r>
            <a:r>
              <a:rPr lang="en-US" sz="3200" b="1" u="sng">
                <a:solidFill>
                  <a:srgbClr val="0000FF"/>
                </a:solidFill>
                <a:latin typeface="Comic Sans MS" pitchFamily="66" charset="0"/>
              </a:rPr>
              <a:t>OBSERVED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90538" y="2870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3200" b="1">
                <a:latin typeface="Comic Sans MS" pitchFamily="66" charset="0"/>
              </a:rPr>
              <a:t>Remember: it is </a:t>
            </a:r>
            <a:r>
              <a:rPr lang="en-US" sz="3200" b="1" i="1">
                <a:solidFill>
                  <a:srgbClr val="0000FF"/>
                </a:solidFill>
                <a:latin typeface="Comic Sans MS" pitchFamily="66" charset="0"/>
              </a:rPr>
              <a:t>specific</a:t>
            </a:r>
            <a:r>
              <a:rPr lang="en-US" sz="3200" b="1">
                <a:latin typeface="Comic Sans MS" pitchFamily="66" charset="0"/>
              </a:rPr>
              <a:t> to individual substances!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57200" y="4675188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1" hangingPunct="1">
              <a:buFontTx/>
              <a:buChar char="-"/>
              <a:tabLst>
                <a:tab pos="914400" algn="l"/>
              </a:tabLst>
            </a:pPr>
            <a:r>
              <a:rPr lang="en-US" sz="3200" b="1">
                <a:latin typeface="Comic Sans MS" pitchFamily="66" charset="0"/>
              </a:rPr>
              <a:t>You can tell what an </a:t>
            </a:r>
            <a:r>
              <a:rPr lang="en-US" sz="3200" b="1" i="1" u="sng">
                <a:solidFill>
                  <a:srgbClr val="0000FF"/>
                </a:solidFill>
                <a:latin typeface="Comic Sans MS" pitchFamily="66" charset="0"/>
              </a:rPr>
              <a:t>unidentified</a:t>
            </a:r>
            <a:r>
              <a:rPr lang="en-US" sz="3200" b="1">
                <a:latin typeface="Comic Sans MS" pitchFamily="66" charset="0"/>
              </a:rPr>
              <a:t> </a:t>
            </a:r>
          </a:p>
          <a:p>
            <a:pPr lvl="1" eaLnBrk="1" hangingPunct="1">
              <a:tabLst>
                <a:tab pos="914400" algn="l"/>
              </a:tabLst>
            </a:pPr>
            <a:r>
              <a:rPr lang="en-US" sz="3200" b="1">
                <a:latin typeface="Comic Sans MS" pitchFamily="66" charset="0"/>
              </a:rPr>
              <a:t>substance is by finding its </a:t>
            </a:r>
            <a:r>
              <a:rPr lang="en-US" sz="3200" b="1" i="1" u="sng">
                <a:solidFill>
                  <a:srgbClr val="0000FF"/>
                </a:solidFill>
                <a:latin typeface="Comic Sans MS" pitchFamily="66" charset="0"/>
              </a:rPr>
              <a:t>density</a:t>
            </a:r>
            <a:r>
              <a:rPr lang="en-US" sz="3200" b="1">
                <a:latin typeface="Comic Sans MS" pitchFamily="66" charset="0"/>
              </a:rPr>
              <a:t>.</a:t>
            </a:r>
          </a:p>
        </p:txBody>
      </p:sp>
      <p:pic>
        <p:nvPicPr>
          <p:cNvPr id="6157" name="Picture 13" descr="j02165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1625" y="4724400"/>
            <a:ext cx="122237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 descr="j02165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562600"/>
            <a:ext cx="101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04838" y="3916363"/>
            <a:ext cx="831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en-US" sz="2800" b="1">
                <a:solidFill>
                  <a:srgbClr val="33CC33"/>
                </a:solidFill>
                <a:latin typeface="Comic Sans MS" pitchFamily="66" charset="0"/>
              </a:rPr>
              <a:t>Ex: the density of gold is always 19.3 g/cc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2" grpId="0"/>
      <p:bldP spid="6154" grpId="0"/>
      <p:bldP spid="6155" grpId="0"/>
      <p:bldP spid="61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3B47152B-FE69-4922-A99D-65ECECFF583C}" type="slidenum">
              <a:rPr lang="en-US" sz="1400"/>
              <a:pPr algn="r" eaLnBrk="1" hangingPunct="1"/>
              <a:t>7</a:t>
            </a:fld>
            <a:endParaRPr lang="en-US" sz="140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577263" cy="762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“</a:t>
            </a:r>
            <a:r>
              <a:rPr lang="en-US" b="1" u="sng" smtClean="0">
                <a:latin typeface="Comic Sans MS" pitchFamily="66" charset="0"/>
              </a:rPr>
              <a:t>Density</a:t>
            </a:r>
            <a:r>
              <a:rPr lang="en-US" b="1" smtClean="0">
                <a:latin typeface="Comic Sans MS" pitchFamily="66" charset="0"/>
              </a:rPr>
              <a:t> equals </a:t>
            </a:r>
            <a:r>
              <a:rPr lang="en-US" b="1" u="sng" smtClean="0">
                <a:latin typeface="Comic Sans MS" pitchFamily="66" charset="0"/>
              </a:rPr>
              <a:t>mass</a:t>
            </a:r>
            <a:r>
              <a:rPr lang="en-US" b="1" smtClean="0">
                <a:latin typeface="Comic Sans MS" pitchFamily="66" charset="0"/>
              </a:rPr>
              <a:t> divided by </a:t>
            </a:r>
            <a:r>
              <a:rPr lang="en-US" b="1" u="sng" smtClean="0">
                <a:latin typeface="Comic Sans MS" pitchFamily="66" charset="0"/>
              </a:rPr>
              <a:t>volume</a:t>
            </a:r>
            <a:r>
              <a:rPr lang="en-US" b="1" smtClean="0">
                <a:latin typeface="Comic Sans MS" pitchFamily="66" charset="0"/>
              </a:rPr>
              <a:t>”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905000" y="0"/>
            <a:ext cx="5029200" cy="1600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007676"/>
                    </a:gs>
                    <a:gs pos="100000">
                      <a:srgbClr val="00FF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lgerian"/>
              </a:rPr>
              <a:t>The FORMULA:</a:t>
            </a:r>
          </a:p>
        </p:txBody>
      </p:sp>
      <p:pic>
        <p:nvPicPr>
          <p:cNvPr id="5131" name="Picture 11" descr="j0232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724400"/>
            <a:ext cx="12922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j02938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838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3" name="Group 13"/>
          <p:cNvGrpSpPr>
            <a:grpSpLocks/>
          </p:cNvGrpSpPr>
          <p:nvPr/>
        </p:nvGrpSpPr>
        <p:grpSpPr bwMode="auto">
          <a:xfrm rot="1026163">
            <a:off x="6400800" y="4343400"/>
            <a:ext cx="2400300" cy="1943100"/>
            <a:chOff x="4182" y="4312"/>
            <a:chExt cx="3150" cy="2623"/>
          </a:xfrm>
        </p:grpSpPr>
        <p:sp>
          <p:nvSpPr>
            <p:cNvPr id="11277" name="AutoShape 14"/>
            <p:cNvSpPr>
              <a:spLocks noChangeArrowheads="1"/>
            </p:cNvSpPr>
            <p:nvPr/>
          </p:nvSpPr>
          <p:spPr bwMode="auto">
            <a:xfrm>
              <a:off x="4182" y="4312"/>
              <a:ext cx="3150" cy="2623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  <p:sp>
          <p:nvSpPr>
            <p:cNvPr id="11278" name="Line 15"/>
            <p:cNvSpPr>
              <a:spLocks noChangeShapeType="1"/>
            </p:cNvSpPr>
            <p:nvPr/>
          </p:nvSpPr>
          <p:spPr bwMode="auto">
            <a:xfrm>
              <a:off x="4932" y="5701"/>
              <a:ext cx="16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Line 16"/>
            <p:cNvSpPr>
              <a:spLocks noChangeShapeType="1"/>
            </p:cNvSpPr>
            <p:nvPr/>
          </p:nvSpPr>
          <p:spPr bwMode="auto">
            <a:xfrm>
              <a:off x="5682" y="5701"/>
              <a:ext cx="0" cy="12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0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132" y="5855"/>
              <a:ext cx="288" cy="94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v</a:t>
              </a:r>
            </a:p>
          </p:txBody>
        </p:sp>
        <p:sp>
          <p:nvSpPr>
            <p:cNvPr id="11281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532" y="4621"/>
              <a:ext cx="463" cy="94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m</a:t>
              </a:r>
            </a:p>
          </p:txBody>
        </p:sp>
        <p:sp>
          <p:nvSpPr>
            <p:cNvPr id="1128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082" y="5855"/>
              <a:ext cx="300" cy="942"/>
            </a:xfrm>
            <a:prstGeom prst="rect">
              <a:avLst/>
            </a:prstGeom>
          </p:spPr>
          <p:txBody>
            <a:bodyPr wrap="none" fromWordArt="1">
              <a:prstTxWarp prst="textDeflate">
                <a:avLst>
                  <a:gd name="adj" fmla="val 2622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d</a:t>
              </a:r>
            </a:p>
          </p:txBody>
        </p:sp>
      </p:grp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3048000" y="3048000"/>
            <a:ext cx="7286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3962400" y="32004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4495800" y="35814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>
            <a:off x="4724400" y="26670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4876800" y="38100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 animBg="1"/>
      <p:bldP spid="5146" grpId="0" animBg="1"/>
      <p:bldP spid="5147" grpId="0"/>
      <p:bldP spid="5148" grpId="0" animBg="1"/>
      <p:bldP spid="5149" grpId="0" animBg="1"/>
      <p:bldP spid="5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accent2"/>
                </a:solidFill>
                <a:latin typeface="Kristen ITC" pitchFamily="66" charset="0"/>
              </a:rPr>
              <a:t>Something IMPORTANT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Density will </a:t>
            </a:r>
            <a:r>
              <a:rPr lang="en-US" u="sng" smtClean="0">
                <a:latin typeface="Comic Sans MS" pitchFamily="66" charset="0"/>
              </a:rPr>
              <a:t>ALWAYS</a:t>
            </a:r>
            <a:r>
              <a:rPr lang="en-US" smtClean="0">
                <a:latin typeface="Comic Sans MS" pitchFamily="66" charset="0"/>
              </a:rPr>
              <a:t> remain the same.  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If you cut an object, the </a:t>
            </a:r>
            <a:r>
              <a:rPr lang="en-US" u="sng" smtClean="0">
                <a:latin typeface="Comic Sans MS" pitchFamily="66" charset="0"/>
              </a:rPr>
              <a:t>density</a:t>
            </a:r>
            <a:r>
              <a:rPr lang="en-US" smtClean="0">
                <a:latin typeface="Comic Sans MS" pitchFamily="66" charset="0"/>
              </a:rPr>
              <a:t> is still the same.</a:t>
            </a:r>
          </a:p>
          <a:p>
            <a:pPr lvl="1" algn="ctr" eaLnBrk="1" hangingPunct="1">
              <a:buFontTx/>
              <a:buNone/>
            </a:pPr>
            <a:r>
              <a:rPr lang="en-US" sz="4400" b="1" smtClean="0">
                <a:solidFill>
                  <a:srgbClr val="FF3300"/>
                </a:solidFill>
                <a:latin typeface="Comic Sans MS" pitchFamily="66" charset="0"/>
              </a:rPr>
              <a:t>WHY?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Because if you cut an object in </a:t>
            </a:r>
            <a:r>
              <a:rPr lang="en-US" u="sng" smtClean="0">
                <a:latin typeface="Comic Sans MS" pitchFamily="66" charset="0"/>
              </a:rPr>
              <a:t>half</a:t>
            </a:r>
            <a:r>
              <a:rPr lang="en-US" smtClean="0">
                <a:latin typeface="Comic Sans MS" pitchFamily="66" charset="0"/>
              </a:rPr>
              <a:t>, the </a:t>
            </a:r>
            <a:r>
              <a:rPr lang="en-US" u="sng" smtClean="0">
                <a:latin typeface="Comic Sans MS" pitchFamily="66" charset="0"/>
              </a:rPr>
              <a:t>mass</a:t>
            </a:r>
            <a:r>
              <a:rPr lang="en-US" smtClean="0">
                <a:latin typeface="Comic Sans MS" pitchFamily="66" charset="0"/>
              </a:rPr>
              <a:t> is </a:t>
            </a:r>
            <a:r>
              <a:rPr lang="en-US" u="sng" smtClean="0">
                <a:latin typeface="Comic Sans MS" pitchFamily="66" charset="0"/>
              </a:rPr>
              <a:t>halved</a:t>
            </a:r>
            <a:r>
              <a:rPr lang="en-US" smtClean="0">
                <a:latin typeface="Comic Sans MS" pitchFamily="66" charset="0"/>
              </a:rPr>
              <a:t> and so is the </a:t>
            </a:r>
            <a:r>
              <a:rPr lang="en-US" u="sng" smtClean="0">
                <a:latin typeface="Comic Sans MS" pitchFamily="66" charset="0"/>
              </a:rPr>
              <a:t>volume</a:t>
            </a:r>
            <a:r>
              <a:rPr lang="en-US" smtClean="0">
                <a:latin typeface="Comic Sans MS" pitchFamily="66" charset="0"/>
              </a:rPr>
              <a:t>.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</p:txBody>
      </p:sp>
      <p:sp>
        <p:nvSpPr>
          <p:cNvPr id="5146" name="WordArt 26"/>
          <p:cNvSpPr>
            <a:spLocks noChangeArrowheads="1" noChangeShapeType="1" noTextEdit="1"/>
          </p:cNvSpPr>
          <p:nvPr/>
        </p:nvSpPr>
        <p:spPr bwMode="auto">
          <a:xfrm>
            <a:off x="5029200" y="5105400"/>
            <a:ext cx="72866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>
            <a:off x="5943600" y="5257800"/>
            <a:ext cx="53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>
                <a:latin typeface="Comic Sans MS" pitchFamily="66" charset="0"/>
              </a:rPr>
              <a:t>=</a:t>
            </a:r>
          </a:p>
        </p:txBody>
      </p:sp>
      <p:sp>
        <p:nvSpPr>
          <p:cNvPr id="5148" name="Line 28"/>
          <p:cNvSpPr>
            <a:spLocks noChangeShapeType="1"/>
          </p:cNvSpPr>
          <p:nvPr/>
        </p:nvSpPr>
        <p:spPr bwMode="auto">
          <a:xfrm>
            <a:off x="6477000" y="56388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WordArt 29"/>
          <p:cNvSpPr>
            <a:spLocks noChangeArrowheads="1" noChangeShapeType="1" noTextEdit="1"/>
          </p:cNvSpPr>
          <p:nvPr/>
        </p:nvSpPr>
        <p:spPr bwMode="auto">
          <a:xfrm>
            <a:off x="6705600" y="4724400"/>
            <a:ext cx="1143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m</a:t>
            </a:r>
          </a:p>
        </p:txBody>
      </p:sp>
      <p:sp>
        <p:nvSpPr>
          <p:cNvPr id="5150" name="WordArt 30"/>
          <p:cNvSpPr>
            <a:spLocks noChangeArrowheads="1" noChangeShapeType="1" noTextEdit="1"/>
          </p:cNvSpPr>
          <p:nvPr/>
        </p:nvSpPr>
        <p:spPr bwMode="auto">
          <a:xfrm>
            <a:off x="6858000" y="5867400"/>
            <a:ext cx="762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6" grpId="0" animBg="1"/>
      <p:bldP spid="5147" grpId="0"/>
      <p:bldP spid="5148" grpId="0" animBg="1"/>
      <p:bldP spid="5149" grpId="0" animBg="1"/>
      <p:bldP spid="5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6553200" y="54070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D022556-E5A7-424F-9D7D-C072D0A0AEA7}" type="slidenum">
              <a:rPr lang="en-US" sz="1400"/>
              <a:pPr algn="r" eaLnBrk="1" hangingPunct="1"/>
              <a:t>9</a:t>
            </a:fld>
            <a:endParaRPr lang="en-US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1066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  <a:latin typeface="Comic Sans MS" pitchFamily="66" charset="0"/>
              </a:rPr>
              <a:t>Because density will always reduce to the same answer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 rot="285517">
            <a:off x="2667000" y="838200"/>
            <a:ext cx="3657600" cy="45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Jokerman"/>
              </a:rPr>
              <a:t>WHY?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8950" y="2865438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Comic Sans MS" pitchFamily="66" charset="0"/>
              </a:rPr>
              <a:t>Consider This…..</a:t>
            </a:r>
          </a:p>
        </p:txBody>
      </p:sp>
      <p:pic>
        <p:nvPicPr>
          <p:cNvPr id="8199" name="Picture 7" descr="j0281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75247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j02817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381000"/>
            <a:ext cx="13716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371600" y="914400"/>
            <a:ext cx="6794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477000" y="990600"/>
            <a:ext cx="6794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533400" y="3810000"/>
            <a:ext cx="3656013" cy="18288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204" name="AutoShape 12"/>
          <p:cNvSpPr>
            <a:spLocks noChangeArrowheads="1"/>
          </p:cNvSpPr>
          <p:nvPr/>
        </p:nvSpPr>
        <p:spPr bwMode="auto">
          <a:xfrm>
            <a:off x="6400800" y="4343400"/>
            <a:ext cx="1828800" cy="9144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219200" y="48006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  <a:cs typeface="Tahoma" pitchFamily="34" charset="0"/>
              </a:rPr>
              <a:t>100 grams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953000" y="4800600"/>
            <a:ext cx="6794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191000" y="44196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Cut in half…..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62000" y="3886200"/>
            <a:ext cx="320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b="1">
                <a:latin typeface="Tahoma" pitchFamily="34" charset="0"/>
                <a:cs typeface="Tahoma" pitchFamily="34" charset="0"/>
              </a:rPr>
              <a:t>L= 5 cm W = 2 cm H = 4 cm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480050" y="3916363"/>
            <a:ext cx="3352800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L= 2.5 cm W = 1 cm H = 2 cm</a:t>
            </a: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337300" y="47244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Tahoma" pitchFamily="34" charset="0"/>
                <a:cs typeface="Tahoma" pitchFamily="34" charset="0"/>
              </a:rPr>
              <a:t>50 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nimBg="1"/>
      <p:bldP spid="8196" grpId="0" animBg="1"/>
      <p:bldP spid="8197" grpId="0"/>
      <p:bldP spid="8201" grpId="0" animBg="1"/>
      <p:bldP spid="8202" grpId="0" animBg="1"/>
      <p:bldP spid="8203" grpId="0" animBg="1"/>
      <p:bldP spid="8204" grpId="0" animBg="1"/>
      <p:bldP spid="8205" grpId="0"/>
      <p:bldP spid="8207" grpId="0" animBg="1"/>
      <p:bldP spid="8208" grpId="0"/>
      <p:bldP spid="8209" grpId="0"/>
      <p:bldP spid="8210" grpId="0" animBg="1"/>
      <p:bldP spid="82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643</Words>
  <Application>Microsoft Office PowerPoint</Application>
  <PresentationFormat>On-screen Show (4:3)</PresentationFormat>
  <Paragraphs>163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Comic Sans MS</vt:lpstr>
      <vt:lpstr>Kristen ITC</vt:lpstr>
      <vt:lpstr>Viner Hand ITC</vt:lpstr>
      <vt:lpstr>Courier New</vt:lpstr>
      <vt:lpstr>Tahoma</vt:lpstr>
      <vt:lpstr>Elephant</vt:lpstr>
      <vt:lpstr>Times New Roman</vt:lpstr>
      <vt:lpstr>Symbol</vt:lpstr>
      <vt:lpstr>Simplified Arabic</vt:lpstr>
      <vt:lpstr>Wide Latin</vt:lpstr>
      <vt:lpstr>Calibri</vt:lpstr>
      <vt:lpstr>Default Design</vt:lpstr>
      <vt:lpstr>Adobe Photoshop Elements Image</vt:lpstr>
      <vt:lpstr>Slide 1</vt:lpstr>
      <vt:lpstr>Defined: MASS per unit of VOLUME </vt:lpstr>
      <vt:lpstr>What does that mean?</vt:lpstr>
      <vt:lpstr>Which is heavier……..</vt:lpstr>
      <vt:lpstr>Consider these…..</vt:lpstr>
      <vt:lpstr>Some Facts:</vt:lpstr>
      <vt:lpstr>Slide 7</vt:lpstr>
      <vt:lpstr>Something IMPORTANT</vt:lpstr>
      <vt:lpstr>Slide 9</vt:lpstr>
      <vt:lpstr>Slide 10</vt:lpstr>
      <vt:lpstr>EXAMPLE:</vt:lpstr>
      <vt:lpstr>Where do the UNITS of density  come from?</vt:lpstr>
      <vt:lpstr>Here’s how it works:</vt:lpstr>
      <vt:lpstr>The other units of density:</vt:lpstr>
      <vt:lpstr>mL = cc = cm3</vt:lpstr>
      <vt:lpstr>Show your work…..</vt:lpstr>
      <vt:lpstr>Here’s how it should look:</vt:lpstr>
      <vt:lpstr>Sink or Float?????</vt:lpstr>
      <vt:lpstr>Remember the Magic Potato?</vt:lpstr>
      <vt:lpstr>Density Columns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Bhallas</dc:creator>
  <cp:lastModifiedBy>bpannizzo</cp:lastModifiedBy>
  <cp:revision>16</cp:revision>
  <dcterms:created xsi:type="dcterms:W3CDTF">2012-09-29T02:08:21Z</dcterms:created>
  <dcterms:modified xsi:type="dcterms:W3CDTF">2018-09-18T20:27:35Z</dcterms:modified>
</cp:coreProperties>
</file>