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EA93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6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6988"/>
            <a:ext cx="30781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4D1BAE7-69E1-4A8D-940F-037D485112C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459288"/>
            <a:ext cx="5683250" cy="42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6988"/>
            <a:ext cx="30781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/>
            </a:lvl1pPr>
          </a:lstStyle>
          <a:p>
            <a:fld id="{1E358317-C8A0-4069-8E5B-54625FF3BB7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E066E1-6E5C-4A07-8F58-43363BA9B384}" type="slidenum">
              <a:rPr lang="en-US"/>
              <a:pPr/>
              <a:t>2</a:t>
            </a:fld>
            <a:endParaRPr lang="en-US"/>
          </a:p>
        </p:txBody>
      </p:sp>
      <p:sp>
        <p:nvSpPr>
          <p:cNvPr id="6147" name="Rectangle 7"/>
          <p:cNvSpPr txBox="1">
            <a:spLocks noGrp="1" noChangeArrowheads="1"/>
          </p:cNvSpPr>
          <p:nvPr/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29" tIns="47114" rIns="94229" bIns="47114" anchor="b"/>
          <a:lstStyle/>
          <a:p>
            <a:pPr algn="r" defTabSz="942975" eaLnBrk="1" hangingPunct="1"/>
            <a:fld id="{BF7A6B64-D994-41C0-B679-F51572345C74}" type="slidenum">
              <a:rPr lang="en-US" sz="1200"/>
              <a:pPr algn="r" defTabSz="942975" eaLnBrk="1" hangingPunct="1"/>
              <a:t>2</a:t>
            </a:fld>
            <a:endParaRPr lang="en-US" sz="1200"/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A17B0D-A03B-4CDE-A3CA-CDEB268450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61E330-2C6A-4D43-9278-D9A07C12FD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08A1D-5C3B-42FF-A603-AACE139169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2324C9-4D00-4CC9-92B8-9B90A1F845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AA4E9-AD3A-46E9-A06C-52A44BCA5C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A1261-E6DF-496F-8C94-A2785E63FB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EF7B56-88D8-4525-BD0E-B006175966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121923-1BA5-433F-B3F1-6ACFB60972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06F390-9068-4055-9EF1-97209D32FE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9161A9-D44E-41D4-95EE-D011654428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D9B258-8AE9-4E74-BF8A-297E236B7A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943872D-A1E2-43A8-9C0A-C967A3B3909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jchemed.chem.wisc.edu/jcesoft/web/cplsample/modules/gradcyl/PIC/07424717.JPG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www.hatyaiwit.ac.th/media/admin/program/school.discovery.com_clipart_/school.discovery.com/clipart/images/flask3.gi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images.google.com/imgres?imgurl=http://images.theage.com.au/ftage/ffximage/2008/11/21/einstein1_wideweb__470x314,0.jpg&amp;imgrefurl=http://www.theage.com.au/news/technology/quarks-gluons-and-corroborating-emc2/2008/11/21/1226770694126.html&amp;usg=__neINuuJsfM4soAlI6Wj8czRwDKk=&amp;h=314&amp;w=470&amp;sz=35&amp;hl=en&amp;start=47&amp;um=1&amp;tbnid=pr3U_t_633dzzM:&amp;tbnh=86&amp;tbnw=129&amp;prev=/images?q=density+formula&amp;ndsp=20&amp;hl=en&amp;safe=active&amp;sa=N&amp;start=40&amp;um=1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images.google.com/imgres?imgurl=http://pals.sri.com/tasks/5-8/Bouyancy/icongif/denbouy.GIF&amp;imgrefurl=http://pals.sri.com/tasks/5-8/Bouyancy/&amp;usg=___G2ndcRECBAfYS5OFBkwq5fUKGE=&amp;h=151&amp;w=144&amp;sz=12&amp;hl=en&amp;start=74&amp;um=1&amp;tbnid=_0s-ZuZvC1AtEM:&amp;tbnh=96&amp;tbnw=92&amp;prev=/images?q=density+water+sink+float&amp;ndsp=20&amp;hl=en&amp;safe=active&amp;sa=N&amp;start=60&amp;um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howbigismypotato.com/potato.jpg" TargetMode="Externa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2.bp.blogspot.com/_YuD30KrwFvA/SCDdicJGBpI/AAAAAAAAArA/qzDstKvynhc/s400/GlycerinWaterOil.JPG&amp;imgrefurl=http://homechemistry.blogspot.com/feeds/posts/default&amp;usg=__pJjODlPGhkso4zDEwHqkq2q8EAE=&amp;h=400&amp;w=300&amp;sz=26&amp;hl=en&amp;start=20&amp;um=1&amp;tbnid=G9GZr_sLPydHUM:&amp;tbnh=124&amp;tbnw=93&amp;prev=/images?q=density+column&amp;hl=en&amp;safe=active&amp;um=1" TargetMode="External"/><Relationship Id="rId7" Type="http://schemas.openxmlformats.org/officeDocument/2006/relationships/image" Target="../media/image4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/imgres?imgurl=http://www.historyforkids.org/scienceforkids/chemistry/organic/pictures/oilwater.jpg&amp;imgrefurl=http://www.historyforkids.org/scienceforkids/biology/cells/doing/lipids.htm&amp;usg=__wMBI6PqQkmI2M3veRctH2WHUt68=&amp;h=306&amp;w=331&amp;sz=23&amp;hl=en&amp;start=4&amp;um=1&amp;tbnid=A-Vk5Z4V4ywbOM:&amp;tbnh=110&amp;tbnw=119&amp;prev=/images?q=oil+and+water&amp;hl=en&amp;safe=active&amp;um=1" TargetMode="Externa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google.com/imgres?imgurl=http://www.ptotoday.com/images/clipart/high/12CottonCandy.jpg&amp;imgrefurl=http://freestyletheology.wordpress.com/category/hip-hop/&amp;usg=__MwS1fMnjiWApDLaE-HPL2V8TLe4=&amp;h=809&amp;w=794&amp;sz=434&amp;hl=en&amp;start=3&amp;um=1&amp;tbnid=rVud4u83uFxm0M:&amp;tbnh=143&amp;tbnw=140&amp;prev=/images?q=cotton+candy&amp;hl=en&amp;safe=active&amp;um=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>
            <a:off x="1295400" y="2209800"/>
            <a:ext cx="6781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DENSITY!</a:t>
            </a: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3276600" y="685800"/>
            <a:ext cx="23415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4800"/>
              <a:t>Unit 2-4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 txBox="1">
            <a:spLocks noGrp="1"/>
          </p:cNvSpPr>
          <p:nvPr/>
        </p:nvSpPr>
        <p:spPr bwMode="auto">
          <a:xfrm>
            <a:off x="6553200" y="57118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AD7D3602-E911-49FC-90B4-7CB3D614FFE7}" type="slidenum">
              <a:rPr lang="en-US" sz="1400"/>
              <a:pPr algn="r" eaLnBrk="1" hangingPunct="1"/>
              <a:t>10</a:t>
            </a:fld>
            <a:endParaRPr lang="en-US" sz="14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133600"/>
            <a:ext cx="8229600" cy="1066800"/>
          </a:xfrm>
        </p:spPr>
        <p:txBody>
          <a:bodyPr/>
          <a:lstStyle/>
          <a:p>
            <a:pPr algn="ctr" eaLnBrk="1" hangingPunct="1"/>
            <a:r>
              <a:rPr lang="en-US" b="1" smtClean="0">
                <a:solidFill>
                  <a:srgbClr val="0000FF"/>
                </a:solidFill>
                <a:latin typeface="Viner Hand ITC" pitchFamily="66" charset="0"/>
              </a:rPr>
              <a:t>DENSITY                            CHANGES!!!</a:t>
            </a: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3276600" y="1828800"/>
            <a:ext cx="2209800" cy="1066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B003B"/>
                    </a:gs>
                    <a:gs pos="100000">
                      <a:srgbClr val="80008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NEVER</a:t>
            </a:r>
          </a:p>
        </p:txBody>
      </p:sp>
      <p:pic>
        <p:nvPicPr>
          <p:cNvPr id="7177" name="Picture 9" descr="MCj042446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16922">
            <a:off x="7696200" y="2667000"/>
            <a:ext cx="9906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 descr="MCj042446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672324">
            <a:off x="0" y="2286000"/>
            <a:ext cx="9906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1143000" y="304800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996633"/>
                </a:solidFill>
                <a:latin typeface="Viner Hand ITC" pitchFamily="66" charset="0"/>
              </a:rPr>
              <a:t>So……</a:t>
            </a:r>
          </a:p>
        </p:txBody>
      </p:sp>
      <p:sp>
        <p:nvSpPr>
          <p:cNvPr id="7181" name="WordArt 13"/>
          <p:cNvSpPr>
            <a:spLocks noChangeArrowheads="1" noChangeShapeType="1" noTextEdit="1"/>
          </p:cNvSpPr>
          <p:nvPr/>
        </p:nvSpPr>
        <p:spPr bwMode="auto">
          <a:xfrm>
            <a:off x="838200" y="4343400"/>
            <a:ext cx="728663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d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1752600" y="4495800"/>
            <a:ext cx="53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>
                <a:latin typeface="Comic Sans MS" pitchFamily="66" charset="0"/>
              </a:rPr>
              <a:t>=</a:t>
            </a:r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2286000" y="4876800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WordArt 16"/>
          <p:cNvSpPr>
            <a:spLocks noChangeArrowheads="1" noChangeShapeType="1" noTextEdit="1"/>
          </p:cNvSpPr>
          <p:nvPr/>
        </p:nvSpPr>
        <p:spPr bwMode="auto">
          <a:xfrm>
            <a:off x="2514600" y="3962400"/>
            <a:ext cx="1143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</a:t>
            </a:r>
          </a:p>
        </p:txBody>
      </p:sp>
      <p:sp>
        <p:nvSpPr>
          <p:cNvPr id="7185" name="WordArt 17"/>
          <p:cNvSpPr>
            <a:spLocks noChangeArrowheads="1" noChangeShapeType="1" noTextEdit="1"/>
          </p:cNvSpPr>
          <p:nvPr/>
        </p:nvSpPr>
        <p:spPr bwMode="auto">
          <a:xfrm>
            <a:off x="2667000" y="51054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v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5486400" y="4343400"/>
            <a:ext cx="2667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Density never changes.  Since this is a fraction,  when we change the top we change the bottom as well.</a:t>
            </a:r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H="1">
            <a:off x="4572000" y="48768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193" name="AutoShape 25"/>
          <p:cNvSpPr>
            <a:spLocks/>
          </p:cNvSpPr>
          <p:nvPr/>
        </p:nvSpPr>
        <p:spPr bwMode="auto">
          <a:xfrm>
            <a:off x="3962400" y="4038600"/>
            <a:ext cx="228600" cy="1676400"/>
          </a:xfrm>
          <a:prstGeom prst="rightBrace">
            <a:avLst>
              <a:gd name="adj1" fmla="val 61111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7195" name="WordArt 27"/>
          <p:cNvSpPr>
            <a:spLocks noChangeArrowheads="1" noChangeShapeType="1" noTextEdit="1"/>
          </p:cNvSpPr>
          <p:nvPr/>
        </p:nvSpPr>
        <p:spPr bwMode="auto">
          <a:xfrm>
            <a:off x="457200" y="0"/>
            <a:ext cx="8229600" cy="14779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FF"/>
                    </a:gs>
                    <a:gs pos="50000">
                      <a:srgbClr val="007676"/>
                    </a:gs>
                    <a:gs pos="100000">
                      <a:srgbClr val="00FFFF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lgerian"/>
              </a:rPr>
              <a:t>Very Important!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3" grpId="0" animBg="1"/>
      <p:bldP spid="7173" grpId="1" animBg="1"/>
      <p:bldP spid="7181" grpId="0" animBg="1"/>
      <p:bldP spid="7182" grpId="0"/>
      <p:bldP spid="7183" grpId="0" animBg="1"/>
      <p:bldP spid="7184" grpId="0" animBg="1"/>
      <p:bldP spid="7185" grpId="0" animBg="1"/>
      <p:bldP spid="7191" grpId="0"/>
      <p:bldP spid="7192" grpId="0" animBg="1"/>
      <p:bldP spid="7192" grpId="1" animBg="1"/>
      <p:bldP spid="7193" grpId="0" animBg="1"/>
      <p:bldP spid="71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 txBox="1">
            <a:spLocks noGrp="1"/>
          </p:cNvSpPr>
          <p:nvPr/>
        </p:nvSpPr>
        <p:spPr bwMode="auto">
          <a:xfrm>
            <a:off x="6523038" y="62198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66127557-B0D4-43B2-9CEB-95EF0D510CBE}" type="slidenum">
              <a:rPr lang="en-US" sz="1400"/>
              <a:pPr algn="r" eaLnBrk="1" hangingPunct="1"/>
              <a:t>11</a:t>
            </a:fld>
            <a:endParaRPr lang="en-US" sz="140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Kristen ITC" pitchFamily="66" charset="0"/>
              </a:rPr>
              <a:t>EXAMPLE: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8125" y="1450975"/>
            <a:ext cx="8229600" cy="2514600"/>
          </a:xfrm>
        </p:spPr>
        <p:txBody>
          <a:bodyPr/>
          <a:lstStyle/>
          <a:p>
            <a:pPr eaLnBrk="1" hangingPunct="1"/>
            <a:r>
              <a:rPr lang="en-US" sz="3100" b="1" smtClean="0">
                <a:solidFill>
                  <a:srgbClr val="0000FF"/>
                </a:solidFill>
                <a:latin typeface="Comic Sans MS" pitchFamily="66" charset="0"/>
              </a:rPr>
              <a:t>100 mL of water has a mass of 100 g</a:t>
            </a:r>
            <a:r>
              <a:rPr lang="en-US" sz="3100" b="1" smtClean="0">
                <a:latin typeface="Comic Sans MS" pitchFamily="66" charset="0"/>
              </a:rPr>
              <a:t>.</a:t>
            </a:r>
          </a:p>
          <a:p>
            <a:pPr eaLnBrk="1" hangingPunct="1"/>
            <a:r>
              <a:rPr lang="en-US" sz="3100" b="1" smtClean="0">
                <a:latin typeface="Comic Sans MS" pitchFamily="66" charset="0"/>
              </a:rPr>
              <a:t>The density of water is 1 g/ml.</a:t>
            </a:r>
            <a:endParaRPr lang="en-US" sz="3100" b="1" smtClean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US" sz="3100" b="1" smtClean="0">
                <a:latin typeface="Comic Sans MS" pitchFamily="66" charset="0"/>
              </a:rPr>
              <a:t>Now </a:t>
            </a:r>
            <a:r>
              <a:rPr lang="en-US" sz="3100" b="1" u="sng" smtClean="0">
                <a:solidFill>
                  <a:srgbClr val="33CC33"/>
                </a:solidFill>
                <a:latin typeface="Comic Sans MS" pitchFamily="66" charset="0"/>
              </a:rPr>
              <a:t>dump out one half</a:t>
            </a:r>
            <a:r>
              <a:rPr lang="en-US" sz="3100" b="1" smtClean="0">
                <a:solidFill>
                  <a:srgbClr val="33CC33"/>
                </a:solidFill>
                <a:latin typeface="Comic Sans MS" pitchFamily="66" charset="0"/>
              </a:rPr>
              <a:t> (½)</a:t>
            </a:r>
            <a:r>
              <a:rPr lang="en-US" sz="3100" b="1" smtClean="0">
                <a:latin typeface="Comic Sans MS" pitchFamily="66" charset="0"/>
              </a:rPr>
              <a:t> of the water……. 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447800" y="3489325"/>
            <a:ext cx="5867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n-US" sz="2800" b="1">
                <a:solidFill>
                  <a:srgbClr val="0000FF"/>
                </a:solidFill>
                <a:latin typeface="Comic Sans MS" pitchFamily="66" charset="0"/>
              </a:rPr>
              <a:t>Can you do that and still </a:t>
            </a:r>
          </a:p>
          <a:p>
            <a:pPr algn="ctr" eaLnBrk="1" hangingPunct="1"/>
            <a:r>
              <a:rPr lang="en-US" sz="2800" b="1">
                <a:solidFill>
                  <a:srgbClr val="0000FF"/>
                </a:solidFill>
                <a:latin typeface="Comic Sans MS" pitchFamily="66" charset="0"/>
              </a:rPr>
              <a:t>have water have a density of 1g/ml?</a:t>
            </a:r>
            <a:r>
              <a:rPr lang="en-US" sz="2800" b="1">
                <a:solidFill>
                  <a:srgbClr val="00FFFF"/>
                </a:solidFill>
                <a:latin typeface="Comic Sans MS" pitchFamily="66" charset="0"/>
              </a:rPr>
              <a:t>  </a:t>
            </a:r>
          </a:p>
        </p:txBody>
      </p:sp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14325" y="5638800"/>
            <a:ext cx="8058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600" b="1">
                <a:latin typeface="Elephant" pitchFamily="18" charset="0"/>
                <a:cs typeface="Times New Roman" pitchFamily="18" charset="0"/>
              </a:rPr>
              <a:t> 100 g	=	1 g/ml	=	  200 g	=	1  g/ml	=	50 g</a:t>
            </a:r>
          </a:p>
          <a:p>
            <a:r>
              <a:rPr lang="en-US" sz="1600" b="1">
                <a:latin typeface="Elephant" pitchFamily="18" charset="0"/>
                <a:cs typeface="Times New Roman" pitchFamily="18" charset="0"/>
              </a:rPr>
              <a:t> 100 ml				  200 ml			                50 ml</a:t>
            </a:r>
            <a:r>
              <a:rPr lang="en-US" sz="1100"/>
              <a:t> </a:t>
            </a:r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304800" y="5943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3962400" y="5943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7467600" y="5943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609600" y="4953000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latin typeface="Comic Sans MS" pitchFamily="66" charset="0"/>
              </a:rPr>
              <a:t>The math:</a:t>
            </a:r>
          </a:p>
        </p:txBody>
      </p:sp>
      <p:pic>
        <p:nvPicPr>
          <p:cNvPr id="9231" name="Picture 15" descr="MCj042382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3733800"/>
            <a:ext cx="13081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16" descr="j023472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1450" y="0"/>
            <a:ext cx="13525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17" descr="j028360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10668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  <p:bldP spid="9220" grpId="0"/>
      <p:bldP spid="9226" grpId="0"/>
      <p:bldP spid="9227" grpId="0" animBg="1"/>
      <p:bldP spid="9228" grpId="0" animBg="1"/>
      <p:bldP spid="9229" grpId="0" animBg="1"/>
      <p:bldP spid="92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4A850BFE-9B14-43C5-909F-79C9FA86F1B4}" type="slidenum">
              <a:rPr lang="en-US" sz="1400"/>
              <a:pPr algn="r" eaLnBrk="1" hangingPunct="1"/>
              <a:t>12</a:t>
            </a:fld>
            <a:endParaRPr lang="en-US" sz="140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b="1" i="1" smtClean="0">
                <a:latin typeface="Kristen ITC" pitchFamily="66" charset="0"/>
              </a:rPr>
              <a:t>Where do the </a:t>
            </a:r>
            <a:r>
              <a:rPr lang="en-US" sz="4000" b="1" i="1" smtClean="0">
                <a:solidFill>
                  <a:srgbClr val="0000FF"/>
                </a:solidFill>
                <a:latin typeface="Kristen ITC" pitchFamily="66" charset="0"/>
              </a:rPr>
              <a:t>UNITS</a:t>
            </a:r>
            <a:r>
              <a:rPr lang="en-US" sz="4000" b="1" i="1" smtClean="0">
                <a:latin typeface="Kristen ITC" pitchFamily="66" charset="0"/>
              </a:rPr>
              <a:t> of density</a:t>
            </a:r>
            <a:br>
              <a:rPr lang="en-US" sz="4000" b="1" i="1" smtClean="0">
                <a:latin typeface="Kristen ITC" pitchFamily="66" charset="0"/>
              </a:rPr>
            </a:br>
            <a:r>
              <a:rPr lang="en-US" sz="4000" b="1" i="1" smtClean="0">
                <a:latin typeface="Kristen ITC" pitchFamily="66" charset="0"/>
              </a:rPr>
              <a:t> come from?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362200"/>
            <a:ext cx="8229600" cy="12192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Comic Sans MS" pitchFamily="66" charset="0"/>
              </a:rPr>
              <a:t>The units of </a:t>
            </a:r>
            <a:r>
              <a:rPr lang="en-US" b="1" u="sng" smtClean="0">
                <a:latin typeface="Comic Sans MS" pitchFamily="66" charset="0"/>
              </a:rPr>
              <a:t>density</a:t>
            </a:r>
            <a:r>
              <a:rPr lang="en-US" b="1" smtClean="0">
                <a:latin typeface="Comic Sans MS" pitchFamily="66" charset="0"/>
              </a:rPr>
              <a:t> come  from the calculations that you make.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01625" y="3805238"/>
            <a:ext cx="83058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1" hangingPunct="1">
              <a:buClr>
                <a:schemeClr val="tx1"/>
              </a:buClr>
              <a:buFont typeface="Symbol" pitchFamily="18" charset="2"/>
              <a:buChar char=""/>
              <a:tabLst>
                <a:tab pos="685800" algn="l"/>
              </a:tabLst>
            </a:pPr>
            <a:r>
              <a:rPr lang="en-US" sz="2800" b="1">
                <a:latin typeface="Comic Sans MS" pitchFamily="66" charset="0"/>
              </a:rPr>
              <a:t>Remember that you </a:t>
            </a:r>
            <a:r>
              <a:rPr lang="en-US" sz="2800" b="1" u="sng">
                <a:solidFill>
                  <a:srgbClr val="FF0000"/>
                </a:solidFill>
                <a:latin typeface="Comic Sans MS" pitchFamily="66" charset="0"/>
              </a:rPr>
              <a:t>cannot</a:t>
            </a:r>
            <a:r>
              <a:rPr lang="en-US" sz="2800" b="1">
                <a:latin typeface="Comic Sans MS" pitchFamily="66" charset="0"/>
              </a:rPr>
              <a:t> </a:t>
            </a:r>
            <a:r>
              <a:rPr lang="en-US" sz="2800" b="1" u="sng">
                <a:solidFill>
                  <a:srgbClr val="0000FF"/>
                </a:solidFill>
                <a:latin typeface="Comic Sans MS" pitchFamily="66" charset="0"/>
              </a:rPr>
              <a:t>measure</a:t>
            </a:r>
            <a:r>
              <a:rPr lang="en-US" sz="2800" b="1">
                <a:latin typeface="Comic Sans MS" pitchFamily="66" charset="0"/>
              </a:rPr>
              <a:t> density, </a:t>
            </a:r>
          </a:p>
          <a:p>
            <a:pPr algn="just" eaLnBrk="1" hangingPunct="1">
              <a:buClr>
                <a:schemeClr val="tx1"/>
              </a:buClr>
              <a:buFont typeface="Symbol" pitchFamily="18" charset="2"/>
              <a:buNone/>
              <a:tabLst>
                <a:tab pos="685800" algn="l"/>
              </a:tabLst>
            </a:pPr>
            <a:r>
              <a:rPr lang="en-US" sz="2800" b="1">
                <a:latin typeface="Comic Sans MS" pitchFamily="66" charset="0"/>
              </a:rPr>
              <a:t>you can only </a:t>
            </a:r>
            <a:r>
              <a:rPr lang="en-US" sz="2800" b="1" u="sng">
                <a:solidFill>
                  <a:srgbClr val="0000FF"/>
                </a:solidFill>
                <a:latin typeface="Comic Sans MS" pitchFamily="66" charset="0"/>
              </a:rPr>
              <a:t>calculate</a:t>
            </a:r>
            <a:r>
              <a:rPr lang="en-US" sz="2800" b="1">
                <a:latin typeface="Comic Sans MS" pitchFamily="66" charset="0"/>
              </a:rPr>
              <a:t> it using the formula.</a:t>
            </a:r>
          </a:p>
        </p:txBody>
      </p:sp>
      <p:pic>
        <p:nvPicPr>
          <p:cNvPr id="10248" name="Picture 8" descr="MCj023736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7263" y="4953000"/>
            <a:ext cx="1497012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MCj023736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57200" y="5029200"/>
            <a:ext cx="15240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 descr="MPj038693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066800"/>
            <a:ext cx="160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3" descr="See full 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5638800"/>
            <a:ext cx="981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15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990600"/>
            <a:ext cx="167640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74AA33CA-B76C-41DB-8234-0AB0E392523C}" type="slidenum">
              <a:rPr lang="en-US" sz="1400"/>
              <a:pPr algn="r" eaLnBrk="1" hangingPunct="1"/>
              <a:t>13</a:t>
            </a:fld>
            <a:endParaRPr lang="en-US" sz="1400"/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3581400" y="1905000"/>
            <a:ext cx="220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>
                <a:latin typeface="Comic Sans MS" pitchFamily="66" charset="0"/>
              </a:rPr>
              <a:t>measured in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Kristen ITC" pitchFamily="66" charset="0"/>
              </a:rPr>
              <a:t>Here’s how it works:</a:t>
            </a:r>
          </a:p>
        </p:txBody>
      </p:sp>
      <p:sp>
        <p:nvSpPr>
          <p:cNvPr id="14356" name="WordArt 20"/>
          <p:cNvSpPr>
            <a:spLocks noChangeArrowheads="1" noChangeShapeType="1" noTextEdit="1"/>
          </p:cNvSpPr>
          <p:nvPr/>
        </p:nvSpPr>
        <p:spPr bwMode="auto">
          <a:xfrm>
            <a:off x="609600" y="2819400"/>
            <a:ext cx="728663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d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1524000" y="2971800"/>
            <a:ext cx="53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>
                <a:latin typeface="Comic Sans MS" pitchFamily="66" charset="0"/>
              </a:rPr>
              <a:t>=</a:t>
            </a:r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>
            <a:off x="2057400" y="3352800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9" name="WordArt 23"/>
          <p:cNvSpPr>
            <a:spLocks noChangeArrowheads="1" noChangeShapeType="1" noTextEdit="1"/>
          </p:cNvSpPr>
          <p:nvPr/>
        </p:nvSpPr>
        <p:spPr bwMode="auto">
          <a:xfrm>
            <a:off x="2286000" y="2438400"/>
            <a:ext cx="1143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</a:t>
            </a:r>
          </a:p>
        </p:txBody>
      </p:sp>
      <p:sp>
        <p:nvSpPr>
          <p:cNvPr id="14360" name="WordArt 24"/>
          <p:cNvSpPr>
            <a:spLocks noChangeArrowheads="1" noChangeShapeType="1" noTextEdit="1"/>
          </p:cNvSpPr>
          <p:nvPr/>
        </p:nvSpPr>
        <p:spPr bwMode="auto">
          <a:xfrm>
            <a:off x="2438400" y="35814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v</a:t>
            </a:r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3810000" y="30480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>
            <a:off x="3657600" y="38862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3505200" y="4038600"/>
            <a:ext cx="220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>
                <a:latin typeface="Comic Sans MS" pitchFamily="66" charset="0"/>
              </a:rPr>
              <a:t>measured in</a:t>
            </a:r>
          </a:p>
        </p:txBody>
      </p:sp>
      <p:sp>
        <p:nvSpPr>
          <p:cNvPr id="14365" name="WordArt 29"/>
          <p:cNvSpPr>
            <a:spLocks noChangeArrowheads="1" noChangeShapeType="1" noTextEdit="1"/>
          </p:cNvSpPr>
          <p:nvPr/>
        </p:nvSpPr>
        <p:spPr bwMode="auto">
          <a:xfrm>
            <a:off x="8077200" y="3657600"/>
            <a:ext cx="3048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4366" name="WordArt 30"/>
          <p:cNvSpPr>
            <a:spLocks noChangeArrowheads="1" noChangeShapeType="1" noTextEdit="1"/>
          </p:cNvSpPr>
          <p:nvPr/>
        </p:nvSpPr>
        <p:spPr bwMode="auto">
          <a:xfrm>
            <a:off x="6553200" y="3733800"/>
            <a:ext cx="1447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cm</a:t>
            </a:r>
          </a:p>
        </p:txBody>
      </p:sp>
      <p:sp>
        <p:nvSpPr>
          <p:cNvPr id="14367" name="WordArt 31"/>
          <p:cNvSpPr>
            <a:spLocks noChangeArrowheads="1" noChangeShapeType="1" noTextEdit="1"/>
          </p:cNvSpPr>
          <p:nvPr/>
        </p:nvSpPr>
        <p:spPr bwMode="auto">
          <a:xfrm>
            <a:off x="6705600" y="2362200"/>
            <a:ext cx="1143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</a:t>
            </a:r>
          </a:p>
        </p:txBody>
      </p:sp>
      <p:sp>
        <p:nvSpPr>
          <p:cNvPr id="14368" name="Line 32"/>
          <p:cNvSpPr>
            <a:spLocks noChangeShapeType="1"/>
          </p:cNvSpPr>
          <p:nvPr/>
        </p:nvSpPr>
        <p:spPr bwMode="auto">
          <a:xfrm>
            <a:off x="6248400" y="3429000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3" grpId="0"/>
      <p:bldP spid="14338" grpId="0"/>
      <p:bldP spid="14356" grpId="0" animBg="1"/>
      <p:bldP spid="14357" grpId="0"/>
      <p:bldP spid="14358" grpId="0" animBg="1"/>
      <p:bldP spid="14359" grpId="0" animBg="1"/>
      <p:bldP spid="14360" grpId="0" animBg="1"/>
      <p:bldP spid="14361" grpId="0" animBg="1"/>
      <p:bldP spid="14362" grpId="0" animBg="1"/>
      <p:bldP spid="14364" grpId="0"/>
      <p:bldP spid="14365" grpId="0" animBg="1"/>
      <p:bldP spid="14366" grpId="0" animBg="1"/>
      <p:bldP spid="14367" grpId="0" animBg="1"/>
      <p:bldP spid="143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7B030AF8-8808-4EE4-854C-8993800969FA}" type="slidenum">
              <a:rPr lang="en-US" sz="1400"/>
              <a:pPr algn="r" eaLnBrk="1" hangingPunct="1"/>
              <a:t>14</a:t>
            </a:fld>
            <a:endParaRPr lang="en-US" sz="140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Kristen ITC" pitchFamily="66" charset="0"/>
              </a:rPr>
              <a:t>The other units of density:</a:t>
            </a:r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2286000" y="2971800"/>
            <a:ext cx="3048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762000" y="3048000"/>
            <a:ext cx="1447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cm</a:t>
            </a:r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914400" y="1676400"/>
            <a:ext cx="1143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457200" y="2743200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971800" y="23622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Viner Hand ITC" pitchFamily="66" charset="0"/>
              </a:rPr>
              <a:t>or</a:t>
            </a:r>
          </a:p>
        </p:txBody>
      </p:sp>
      <p:sp>
        <p:nvSpPr>
          <p:cNvPr id="15369" name="WordArt 9"/>
          <p:cNvSpPr>
            <a:spLocks noChangeArrowheads="1" noChangeShapeType="1" noTextEdit="1"/>
          </p:cNvSpPr>
          <p:nvPr/>
        </p:nvSpPr>
        <p:spPr bwMode="auto">
          <a:xfrm>
            <a:off x="3886200" y="2971800"/>
            <a:ext cx="1447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mL</a:t>
            </a:r>
          </a:p>
        </p:txBody>
      </p:sp>
      <p:sp>
        <p:nvSpPr>
          <p:cNvPr id="15370" name="WordArt 10"/>
          <p:cNvSpPr>
            <a:spLocks noChangeArrowheads="1" noChangeShapeType="1" noTextEdit="1"/>
          </p:cNvSpPr>
          <p:nvPr/>
        </p:nvSpPr>
        <p:spPr bwMode="auto">
          <a:xfrm>
            <a:off x="4038600" y="1600200"/>
            <a:ext cx="1143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3581400" y="2667000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2" name="WordArt 12"/>
          <p:cNvSpPr>
            <a:spLocks noChangeArrowheads="1" noChangeShapeType="1" noTextEdit="1"/>
          </p:cNvSpPr>
          <p:nvPr/>
        </p:nvSpPr>
        <p:spPr bwMode="auto">
          <a:xfrm>
            <a:off x="6934200" y="2971800"/>
            <a:ext cx="1447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cc</a:t>
            </a:r>
          </a:p>
        </p:txBody>
      </p:sp>
      <p:sp>
        <p:nvSpPr>
          <p:cNvPr id="15373" name="WordArt 13"/>
          <p:cNvSpPr>
            <a:spLocks noChangeArrowheads="1" noChangeShapeType="1" noTextEdit="1"/>
          </p:cNvSpPr>
          <p:nvPr/>
        </p:nvSpPr>
        <p:spPr bwMode="auto">
          <a:xfrm>
            <a:off x="7086600" y="1600200"/>
            <a:ext cx="1143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</a:t>
            </a:r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6629400" y="2667000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5791200" y="25146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Viner Hand ITC" pitchFamily="66" charset="0"/>
              </a:rPr>
              <a:t>or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2133600" y="4205288"/>
            <a:ext cx="510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Comic Sans MS" pitchFamily="66" charset="0"/>
              </a:rPr>
              <a:t>Remember:  cc = mL = cm</a:t>
            </a:r>
            <a:r>
              <a:rPr lang="en-US" sz="2800" b="1" baseline="30000">
                <a:latin typeface="Comic Sans MS" pitchFamily="66" charset="0"/>
              </a:rPr>
              <a:t>3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1447800" y="4953000"/>
            <a:ext cx="6400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800080"/>
                </a:solidFill>
                <a:latin typeface="Comic Sans MS" pitchFamily="66" charset="0"/>
              </a:rPr>
              <a:t>But your units should reflect whatever units were given in the problem.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4" grpId="0" animBg="1"/>
      <p:bldP spid="15365" grpId="0" animBg="1"/>
      <p:bldP spid="15366" grpId="0" animBg="1"/>
      <p:bldP spid="15367" grpId="0" animBg="1"/>
      <p:bldP spid="15368" grpId="0"/>
      <p:bldP spid="15369" grpId="0" animBg="1"/>
      <p:bldP spid="15370" grpId="0" animBg="1"/>
      <p:bldP spid="15371" grpId="0" animBg="1"/>
      <p:bldP spid="15372" grpId="0" animBg="1"/>
      <p:bldP spid="15373" grpId="0" animBg="1"/>
      <p:bldP spid="15374" grpId="0" animBg="1"/>
      <p:bldP spid="15375" grpId="0"/>
      <p:bldP spid="15376" grpId="0"/>
      <p:bldP spid="153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8FF01439-E8FF-4545-8FF4-2D2EB26EF46D}" type="slidenum">
              <a:rPr lang="en-US" sz="1400"/>
              <a:pPr algn="r" eaLnBrk="1" hangingPunct="1"/>
              <a:t>15</a:t>
            </a:fld>
            <a:endParaRPr lang="en-US" sz="1400"/>
          </a:p>
        </p:txBody>
      </p:sp>
      <p:pic>
        <p:nvPicPr>
          <p:cNvPr id="19461" name="Picture 5" descr="cubic_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038600"/>
            <a:ext cx="2590800" cy="2549525"/>
          </a:xfrm>
          <a:prstGeom prst="rect">
            <a:avLst/>
          </a:prstGeom>
          <a:solidFill>
            <a:srgbClr val="CC99FF">
              <a:alpha val="56078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Simplified Arabic" pitchFamily="18" charset="-78"/>
                <a:cs typeface="Simplified Arabic" pitchFamily="18" charset="-78"/>
              </a:rPr>
              <a:t>mL = </a:t>
            </a:r>
            <a:r>
              <a:rPr lang="en-US" b="1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cc</a:t>
            </a:r>
            <a:r>
              <a:rPr lang="en-US" b="1" smtClean="0">
                <a:latin typeface="Simplified Arabic" pitchFamily="18" charset="-78"/>
                <a:cs typeface="Simplified Arabic" pitchFamily="18" charset="-78"/>
              </a:rPr>
              <a:t> = cm</a:t>
            </a:r>
            <a:r>
              <a:rPr lang="en-US" b="1" baseline="30000" smtClean="0">
                <a:latin typeface="Simplified Arabic" pitchFamily="18" charset="-78"/>
                <a:cs typeface="Simplified Arabic" pitchFamily="18" charset="-78"/>
              </a:rPr>
              <a:t>3</a:t>
            </a: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4267200" y="3505200"/>
            <a:ext cx="2895600" cy="1752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914400" y="14478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>
                <a:latin typeface="Comic Sans MS" pitchFamily="66" charset="0"/>
              </a:rPr>
              <a:t>The volume of this cube is 1 cm</a:t>
            </a:r>
            <a:r>
              <a:rPr lang="en-US" sz="3200" baseline="30000">
                <a:latin typeface="Comic Sans MS" pitchFamily="66" charset="0"/>
              </a:rPr>
              <a:t>3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04800" y="2438400"/>
            <a:ext cx="5638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latin typeface="Tahoma" pitchFamily="34" charset="0"/>
                <a:cs typeface="Tahoma" pitchFamily="34" charset="0"/>
              </a:rPr>
              <a:t>If we fill this cube with water it would hold 1mL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685800" y="4114800"/>
            <a:ext cx="43434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800080"/>
                </a:solidFill>
                <a:latin typeface="Simplified Arabic" pitchFamily="18" charset="-78"/>
                <a:cs typeface="Simplified Arabic" pitchFamily="18" charset="-78"/>
              </a:rPr>
              <a:t>Therefore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800080"/>
                </a:solidFill>
                <a:latin typeface="Simplified Arabic" pitchFamily="18" charset="-78"/>
                <a:cs typeface="Simplified Arabic" pitchFamily="18" charset="-78"/>
              </a:rPr>
              <a:t>1 mL = 1 cc = 1cm</a:t>
            </a:r>
            <a:r>
              <a:rPr lang="en-US" sz="3600" b="1" baseline="30000">
                <a:solidFill>
                  <a:srgbClr val="800080"/>
                </a:solidFill>
                <a:latin typeface="Simplified Arabic" pitchFamily="18" charset="-78"/>
                <a:cs typeface="Simplified Arabic" pitchFamily="18" charset="-78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463" grpId="0" animBg="1"/>
      <p:bldP spid="19464" grpId="0"/>
      <p:bldP spid="19465" grpId="0"/>
      <p:bldP spid="194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D49561B2-8380-4928-A4DA-3D7F3F478CE9}" type="slidenum">
              <a:rPr lang="en-US" sz="1400"/>
              <a:pPr algn="r" eaLnBrk="1" hangingPunct="1"/>
              <a:t>16</a:t>
            </a:fld>
            <a:endParaRPr lang="en-US" sz="1400"/>
          </a:p>
        </p:txBody>
      </p:sp>
      <p:pic>
        <p:nvPicPr>
          <p:cNvPr id="18456" name="Picture 24" descr="MPj03995750000[1]"/>
          <p:cNvPicPr>
            <a:picLocks noChangeAspect="1" noChangeArrowheads="1"/>
          </p:cNvPicPr>
          <p:nvPr/>
        </p:nvPicPr>
        <p:blipFill>
          <a:blip r:embed="rId2" cstate="print">
            <a:lum bright="34000" contrast="-70000"/>
          </a:blip>
          <a:srcRect/>
          <a:stretch>
            <a:fillRect/>
          </a:stretch>
        </p:blipFill>
        <p:spPr bwMode="auto">
          <a:xfrm>
            <a:off x="228600" y="228600"/>
            <a:ext cx="1949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Picture 20" descr="MPj04394850000[1]"/>
          <p:cNvPicPr>
            <a:picLocks noChangeAspect="1" noChangeArrowheads="1"/>
          </p:cNvPicPr>
          <p:nvPr/>
        </p:nvPicPr>
        <p:blipFill>
          <a:blip r:embed="rId3" cstate="print">
            <a:lum bright="34000" contrast="-70000"/>
          </a:blip>
          <a:srcRect/>
          <a:stretch>
            <a:fillRect/>
          </a:stretch>
        </p:blipFill>
        <p:spPr bwMode="auto">
          <a:xfrm>
            <a:off x="5715000" y="152400"/>
            <a:ext cx="32004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Comic Sans MS" pitchFamily="66" charset="0"/>
                <a:cs typeface="Tahoma" pitchFamily="34" charset="0"/>
              </a:rPr>
              <a:t>Show your work…..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371600" y="16764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800080"/>
                </a:solidFill>
                <a:latin typeface="Comic Sans MS" pitchFamily="66" charset="0"/>
              </a:rPr>
              <a:t>1</a:t>
            </a:r>
            <a:r>
              <a:rPr lang="en-US" sz="2400" b="1" baseline="30000">
                <a:solidFill>
                  <a:srgbClr val="800080"/>
                </a:solidFill>
                <a:latin typeface="Comic Sans MS" pitchFamily="66" charset="0"/>
              </a:rPr>
              <a:t>st</a:t>
            </a:r>
            <a:r>
              <a:rPr lang="en-US" sz="2400" b="1">
                <a:solidFill>
                  <a:srgbClr val="00FFFF"/>
                </a:solidFill>
                <a:latin typeface="Comic Sans MS" pitchFamily="66" charset="0"/>
              </a:rPr>
              <a:t> </a:t>
            </a:r>
            <a:r>
              <a:rPr lang="en-US" sz="2400" b="1">
                <a:latin typeface="Comic Sans MS" pitchFamily="66" charset="0"/>
              </a:rPr>
              <a:t>make a </a:t>
            </a:r>
            <a:r>
              <a:rPr lang="en-US" sz="2400" b="1">
                <a:solidFill>
                  <a:srgbClr val="800080"/>
                </a:solidFill>
                <a:latin typeface="Comic Sans MS" pitchFamily="66" charset="0"/>
              </a:rPr>
              <a:t>list</a:t>
            </a:r>
            <a:r>
              <a:rPr lang="en-US" sz="2400" b="1">
                <a:latin typeface="Comic Sans MS" pitchFamily="66" charset="0"/>
              </a:rPr>
              <a:t> of what you’re given</a:t>
            </a: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12192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50000">
                <a:srgbClr val="007676"/>
              </a:gs>
              <a:gs pos="100000">
                <a:srgbClr val="00FF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447800" y="23622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800080"/>
                </a:solidFill>
                <a:latin typeface="Comic Sans MS" pitchFamily="66" charset="0"/>
              </a:rPr>
              <a:t>2</a:t>
            </a:r>
            <a:r>
              <a:rPr lang="en-US" sz="2400" b="1" baseline="30000">
                <a:solidFill>
                  <a:srgbClr val="800080"/>
                </a:solidFill>
                <a:latin typeface="Comic Sans MS" pitchFamily="66" charset="0"/>
              </a:rPr>
              <a:t>nd</a:t>
            </a:r>
            <a:r>
              <a:rPr lang="en-US" sz="2400" b="1">
                <a:solidFill>
                  <a:srgbClr val="00FFFF"/>
                </a:solidFill>
                <a:latin typeface="Comic Sans MS" pitchFamily="66" charset="0"/>
              </a:rPr>
              <a:t> </a:t>
            </a:r>
            <a:r>
              <a:rPr lang="en-US" sz="2400" b="1">
                <a:latin typeface="Comic Sans MS" pitchFamily="66" charset="0"/>
              </a:rPr>
              <a:t>write your </a:t>
            </a:r>
            <a:r>
              <a:rPr lang="en-US" sz="2400" b="1">
                <a:solidFill>
                  <a:srgbClr val="800080"/>
                </a:solidFill>
                <a:latin typeface="Comic Sans MS" pitchFamily="66" charset="0"/>
              </a:rPr>
              <a:t>formula</a:t>
            </a:r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12192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50000">
                <a:srgbClr val="007676"/>
              </a:gs>
              <a:gs pos="100000">
                <a:srgbClr val="00FF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12192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50000">
                <a:srgbClr val="007676"/>
              </a:gs>
              <a:gs pos="100000">
                <a:srgbClr val="00FF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1447800" y="28956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800080"/>
                </a:solidFill>
                <a:latin typeface="Comic Sans MS" pitchFamily="66" charset="0"/>
              </a:rPr>
              <a:t>3</a:t>
            </a:r>
            <a:r>
              <a:rPr lang="en-US" sz="2400" b="1" baseline="30000">
                <a:solidFill>
                  <a:srgbClr val="800080"/>
                </a:solidFill>
                <a:latin typeface="Comic Sans MS" pitchFamily="66" charset="0"/>
              </a:rPr>
              <a:t>rd</a:t>
            </a:r>
            <a:r>
              <a:rPr lang="en-US" sz="2400" b="1">
                <a:solidFill>
                  <a:srgbClr val="00FFFF"/>
                </a:solidFill>
                <a:latin typeface="Comic Sans MS" pitchFamily="66" charset="0"/>
              </a:rPr>
              <a:t>  </a:t>
            </a:r>
            <a:r>
              <a:rPr lang="en-US" sz="2400" b="1">
                <a:latin typeface="Comic Sans MS" pitchFamily="66" charset="0"/>
              </a:rPr>
              <a:t>fill in your formula</a:t>
            </a:r>
            <a:endParaRPr lang="en-US" sz="2400" b="1">
              <a:solidFill>
                <a:srgbClr val="00FFFF"/>
              </a:solidFill>
              <a:latin typeface="Comic Sans MS" pitchFamily="66" charset="0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447925" y="3378200"/>
            <a:ext cx="6172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Comic Sans MS" pitchFamily="66" charset="0"/>
              </a:rPr>
              <a:t>remember to </a:t>
            </a:r>
            <a:r>
              <a:rPr lang="en-US" sz="2400" b="1">
                <a:solidFill>
                  <a:srgbClr val="800080"/>
                </a:solidFill>
                <a:latin typeface="Comic Sans MS" pitchFamily="66" charset="0"/>
              </a:rPr>
              <a:t>include</a:t>
            </a:r>
            <a:r>
              <a:rPr lang="en-US" sz="2400" b="1">
                <a:latin typeface="Comic Sans MS" pitchFamily="66" charset="0"/>
              </a:rPr>
              <a:t> the </a:t>
            </a:r>
            <a:r>
              <a:rPr lang="en-US" sz="2400" b="1">
                <a:solidFill>
                  <a:srgbClr val="800080"/>
                </a:solidFill>
                <a:latin typeface="Comic Sans MS" pitchFamily="66" charset="0"/>
              </a:rPr>
              <a:t>UNITS</a:t>
            </a:r>
            <a:r>
              <a:rPr lang="en-US" sz="2400" b="1">
                <a:latin typeface="Comic Sans MS" pitchFamily="66" charset="0"/>
              </a:rPr>
              <a:t>!</a:t>
            </a:r>
            <a:endParaRPr lang="en-US" sz="2400" b="1">
              <a:solidFill>
                <a:srgbClr val="00FFFF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>
              <a:latin typeface="Viner Hand ITC" pitchFamily="66" charset="0"/>
            </a:endParaRPr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2133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50000">
                <a:srgbClr val="007676"/>
              </a:gs>
              <a:gs pos="100000">
                <a:srgbClr val="00FF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12954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50000">
                <a:srgbClr val="007676"/>
              </a:gs>
              <a:gs pos="100000">
                <a:srgbClr val="00FF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1524000" y="38100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800080"/>
                </a:solidFill>
                <a:latin typeface="Comic Sans MS" pitchFamily="66" charset="0"/>
              </a:rPr>
              <a:t>4</a:t>
            </a:r>
            <a:r>
              <a:rPr lang="en-US" sz="2400" b="1" baseline="30000">
                <a:solidFill>
                  <a:srgbClr val="800080"/>
                </a:solidFill>
                <a:latin typeface="Comic Sans MS" pitchFamily="66" charset="0"/>
              </a:rPr>
              <a:t>th</a:t>
            </a:r>
            <a:r>
              <a:rPr lang="en-US" sz="2400" b="1">
                <a:solidFill>
                  <a:srgbClr val="00FFFF"/>
                </a:solidFill>
                <a:latin typeface="Comic Sans MS" pitchFamily="66" charset="0"/>
              </a:rPr>
              <a:t>  </a:t>
            </a:r>
            <a:r>
              <a:rPr lang="en-US" sz="2400" b="1">
                <a:latin typeface="Comic Sans MS" pitchFamily="66" charset="0"/>
              </a:rPr>
              <a:t>plug your numbers into the </a:t>
            </a:r>
            <a:r>
              <a:rPr lang="en-US" sz="2400" b="1">
                <a:solidFill>
                  <a:srgbClr val="800080"/>
                </a:solidFill>
                <a:latin typeface="Comic Sans MS" pitchFamily="66" charset="0"/>
              </a:rPr>
              <a:t>calculator</a:t>
            </a:r>
          </a:p>
        </p:txBody>
      </p:sp>
      <p:sp>
        <p:nvSpPr>
          <p:cNvPr id="18447" name="Oval 15"/>
          <p:cNvSpPr>
            <a:spLocks noChangeArrowheads="1"/>
          </p:cNvSpPr>
          <p:nvPr/>
        </p:nvSpPr>
        <p:spPr bwMode="auto">
          <a:xfrm>
            <a:off x="1295400" y="4648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50000">
                <a:srgbClr val="007676"/>
              </a:gs>
              <a:gs pos="100000">
                <a:srgbClr val="00FF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1524000" y="4419600"/>
            <a:ext cx="6248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800080"/>
                </a:solidFill>
                <a:latin typeface="Comic Sans MS" pitchFamily="66" charset="0"/>
              </a:rPr>
              <a:t>5</a:t>
            </a:r>
            <a:r>
              <a:rPr lang="en-US" sz="2400" b="1" baseline="30000">
                <a:solidFill>
                  <a:srgbClr val="800080"/>
                </a:solidFill>
                <a:latin typeface="Comic Sans MS" pitchFamily="66" charset="0"/>
              </a:rPr>
              <a:t>th</a:t>
            </a:r>
            <a:r>
              <a:rPr lang="en-US" sz="2400" b="1">
                <a:solidFill>
                  <a:srgbClr val="800080"/>
                </a:solidFill>
                <a:latin typeface="Comic Sans MS" pitchFamily="66" charset="0"/>
              </a:rPr>
              <a:t>  Record</a:t>
            </a:r>
            <a:r>
              <a:rPr lang="en-US" sz="2400" b="1">
                <a:latin typeface="Comic Sans MS" pitchFamily="66" charset="0"/>
              </a:rPr>
              <a:t> your answer, again remember to include the </a:t>
            </a:r>
            <a:r>
              <a:rPr lang="en-US" sz="2400" b="1">
                <a:solidFill>
                  <a:srgbClr val="800080"/>
                </a:solidFill>
                <a:latin typeface="Comic Sans MS" pitchFamily="66" charset="0"/>
              </a:rPr>
              <a:t>units</a:t>
            </a:r>
            <a:r>
              <a:rPr lang="en-US" sz="2400" b="1">
                <a:latin typeface="Comic Sans MS" pitchFamily="66" charset="0"/>
              </a:rPr>
              <a:t>!</a:t>
            </a:r>
            <a:endParaRPr lang="en-US" sz="2400" b="1">
              <a:solidFill>
                <a:srgbClr val="00FFFF"/>
              </a:solidFill>
              <a:latin typeface="Comic Sans MS" pitchFamily="66" charset="0"/>
            </a:endParaRPr>
          </a:p>
        </p:txBody>
      </p:sp>
      <p:pic>
        <p:nvPicPr>
          <p:cNvPr id="18449" name="Picture 17" descr="j02373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4191000"/>
            <a:ext cx="1387475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18" descr="j02373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5449888"/>
            <a:ext cx="1447800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Picture 23" descr="MPj0401126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5297488"/>
            <a:ext cx="118745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88" name="Text Box 56"/>
          <p:cNvSpPr txBox="1">
            <a:spLocks noChangeArrowheads="1"/>
          </p:cNvSpPr>
          <p:nvPr/>
        </p:nvSpPr>
        <p:spPr bwMode="auto">
          <a:xfrm>
            <a:off x="5257800" y="5562600"/>
            <a:ext cx="350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ROUND TO THE NEAREST TENTH (.1)</a:t>
            </a:r>
            <a:endParaRPr lang="en-US" sz="2400" b="1">
              <a:solidFill>
                <a:srgbClr val="00FF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8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8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8" grpId="0" animBg="1"/>
      <p:bldP spid="18439" grpId="0"/>
      <p:bldP spid="18440" grpId="0" animBg="1"/>
      <p:bldP spid="18441" grpId="0" animBg="1"/>
      <p:bldP spid="18442" grpId="0"/>
      <p:bldP spid="18443" grpId="0"/>
      <p:bldP spid="18444" grpId="0" animBg="1"/>
      <p:bldP spid="18445" grpId="0" animBg="1"/>
      <p:bldP spid="18446" grpId="0"/>
      <p:bldP spid="184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22650F01-7CA8-41F5-B421-E7E0B93C2C96}" type="slidenum">
              <a:rPr lang="en-US" sz="1400"/>
              <a:pPr algn="r" eaLnBrk="1" hangingPunct="1"/>
              <a:t>17</a:t>
            </a:fld>
            <a:endParaRPr lang="en-US" sz="140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00FF"/>
                </a:solidFill>
                <a:latin typeface="Kristen ITC" pitchFamily="66" charset="0"/>
              </a:rPr>
              <a:t>Here’s how it should look: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77813" y="1058863"/>
            <a:ext cx="849788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>
            <a:spAutoFit/>
          </a:bodyPr>
          <a:lstStyle/>
          <a:p>
            <a:pPr algn="ctr" eaLnBrk="1" hangingPunct="1"/>
            <a:endParaRPr lang="en-US" sz="2400">
              <a:latin typeface="Viner Hand ITC" pitchFamily="66" charset="0"/>
            </a:endParaRPr>
          </a:p>
          <a:p>
            <a:pPr algn="ctr" eaLnBrk="1" hangingPunct="1"/>
            <a:r>
              <a:rPr lang="en-US" sz="2400">
                <a:latin typeface="Comic Sans MS" pitchFamily="66" charset="0"/>
              </a:rPr>
              <a:t>What is the density of carbon dioxide gas if 0.250 grams </a:t>
            </a:r>
          </a:p>
          <a:p>
            <a:pPr algn="ctr" eaLnBrk="1" hangingPunct="1"/>
            <a:r>
              <a:rPr lang="en-US" sz="2400">
                <a:latin typeface="Comic Sans MS" pitchFamily="66" charset="0"/>
              </a:rPr>
              <a:t>occupies a volume of 25 mL?</a:t>
            </a:r>
          </a:p>
          <a:p>
            <a:pPr algn="ctr"/>
            <a:endParaRPr lang="en-US" sz="2400">
              <a:latin typeface="Viner Hand ITC" pitchFamily="66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85800" y="3581400"/>
            <a:ext cx="19812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D = </a:t>
            </a:r>
          </a:p>
          <a:p>
            <a:pPr eaLnBrk="1" hangingPunct="1">
              <a:spcBef>
                <a:spcPct val="50000"/>
              </a:spcBef>
            </a:pPr>
            <a:endParaRPr lang="en-US" sz="24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M =  0.250 g</a:t>
            </a:r>
          </a:p>
          <a:p>
            <a:pPr eaLnBrk="1" hangingPunct="1">
              <a:spcBef>
                <a:spcPct val="50000"/>
              </a:spcBef>
            </a:pPr>
            <a:endParaRPr lang="en-US" sz="24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V =  25 mL</a:t>
            </a:r>
          </a:p>
        </p:txBody>
      </p:sp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381000" y="2971800"/>
            <a:ext cx="16383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The List</a:t>
            </a:r>
          </a:p>
        </p:txBody>
      </p:sp>
      <p:pic>
        <p:nvPicPr>
          <p:cNvPr id="20489" name="Picture 9" descr="einstein1_wideweb__470x314,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209800"/>
            <a:ext cx="28956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WordArt 12"/>
          <p:cNvSpPr>
            <a:spLocks noChangeArrowheads="1" noChangeShapeType="1" noTextEdit="1"/>
          </p:cNvSpPr>
          <p:nvPr/>
        </p:nvSpPr>
        <p:spPr bwMode="auto">
          <a:xfrm>
            <a:off x="3276600" y="2971800"/>
            <a:ext cx="2209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The Formula</a:t>
            </a:r>
          </a:p>
        </p:txBody>
      </p:sp>
      <p:sp>
        <p:nvSpPr>
          <p:cNvPr id="20493" name="WordArt 13"/>
          <p:cNvSpPr>
            <a:spLocks noChangeArrowheads="1" noChangeShapeType="1" noTextEdit="1"/>
          </p:cNvSpPr>
          <p:nvPr/>
        </p:nvSpPr>
        <p:spPr bwMode="auto">
          <a:xfrm>
            <a:off x="2667000" y="4343400"/>
            <a:ext cx="457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d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3200400" y="4267200"/>
            <a:ext cx="4365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>
                <a:latin typeface="Comic Sans MS" pitchFamily="66" charset="0"/>
              </a:rPr>
              <a:t>=</a:t>
            </a:r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3733800" y="4724400"/>
            <a:ext cx="762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WordArt 16"/>
          <p:cNvSpPr>
            <a:spLocks noChangeArrowheads="1" noChangeShapeType="1" noTextEdit="1"/>
          </p:cNvSpPr>
          <p:nvPr/>
        </p:nvSpPr>
        <p:spPr bwMode="auto">
          <a:xfrm>
            <a:off x="3886200" y="4191000"/>
            <a:ext cx="5334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</a:t>
            </a:r>
          </a:p>
        </p:txBody>
      </p:sp>
      <p:sp>
        <p:nvSpPr>
          <p:cNvPr id="20497" name="WordArt 17"/>
          <p:cNvSpPr>
            <a:spLocks noChangeArrowheads="1" noChangeShapeType="1" noTextEdit="1"/>
          </p:cNvSpPr>
          <p:nvPr/>
        </p:nvSpPr>
        <p:spPr bwMode="auto">
          <a:xfrm>
            <a:off x="3886200" y="4800600"/>
            <a:ext cx="457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v</a:t>
            </a:r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4953000" y="47244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WordArt 19"/>
          <p:cNvSpPr>
            <a:spLocks noChangeArrowheads="1" noChangeShapeType="1" noTextEdit="1"/>
          </p:cNvSpPr>
          <p:nvPr/>
        </p:nvSpPr>
        <p:spPr bwMode="auto">
          <a:xfrm>
            <a:off x="5105400" y="4114800"/>
            <a:ext cx="1066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0.250 g</a:t>
            </a:r>
          </a:p>
        </p:txBody>
      </p:sp>
      <p:sp>
        <p:nvSpPr>
          <p:cNvPr id="20500" name="WordArt 20"/>
          <p:cNvSpPr>
            <a:spLocks noChangeArrowheads="1" noChangeShapeType="1" noTextEdit="1"/>
          </p:cNvSpPr>
          <p:nvPr/>
        </p:nvSpPr>
        <p:spPr bwMode="auto">
          <a:xfrm>
            <a:off x="5105400" y="4800600"/>
            <a:ext cx="1066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25 mL</a:t>
            </a: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4495800" y="4419600"/>
            <a:ext cx="4365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>
                <a:latin typeface="Comic Sans MS" pitchFamily="66" charset="0"/>
              </a:rPr>
              <a:t>=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6324600" y="4419600"/>
            <a:ext cx="4365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latin typeface="Comic Sans MS" pitchFamily="66" charset="0"/>
              </a:rPr>
              <a:t>=</a:t>
            </a:r>
          </a:p>
        </p:txBody>
      </p:sp>
      <p:sp>
        <p:nvSpPr>
          <p:cNvPr id="20503" name="WordArt 23"/>
          <p:cNvSpPr>
            <a:spLocks noChangeArrowheads="1" noChangeShapeType="1" noTextEdit="1"/>
          </p:cNvSpPr>
          <p:nvPr/>
        </p:nvSpPr>
        <p:spPr bwMode="auto">
          <a:xfrm>
            <a:off x="6781800" y="4495800"/>
            <a:ext cx="1066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0.01</a:t>
            </a:r>
          </a:p>
        </p:txBody>
      </p:sp>
      <p:sp>
        <p:nvSpPr>
          <p:cNvPr id="20504" name="WordArt 24"/>
          <p:cNvSpPr>
            <a:spLocks noChangeArrowheads="1" noChangeShapeType="1" noTextEdit="1"/>
          </p:cNvSpPr>
          <p:nvPr/>
        </p:nvSpPr>
        <p:spPr bwMode="auto">
          <a:xfrm>
            <a:off x="8077200" y="5029200"/>
            <a:ext cx="533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mL</a:t>
            </a:r>
          </a:p>
        </p:txBody>
      </p:sp>
      <p:sp>
        <p:nvSpPr>
          <p:cNvPr id="20507" name="WordArt 27"/>
          <p:cNvSpPr>
            <a:spLocks noChangeArrowheads="1" noChangeShapeType="1" noTextEdit="1"/>
          </p:cNvSpPr>
          <p:nvPr/>
        </p:nvSpPr>
        <p:spPr bwMode="auto">
          <a:xfrm>
            <a:off x="8153400" y="4495800"/>
            <a:ext cx="457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</a:t>
            </a:r>
          </a:p>
        </p:txBody>
      </p:sp>
      <p:sp>
        <p:nvSpPr>
          <p:cNvPr id="20508" name="Line 28"/>
          <p:cNvSpPr>
            <a:spLocks noChangeShapeType="1"/>
          </p:cNvSpPr>
          <p:nvPr/>
        </p:nvSpPr>
        <p:spPr bwMode="auto">
          <a:xfrm>
            <a:off x="8001000" y="49530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 decel="1000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800" decel="1000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800" decel="1000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484" grpId="0"/>
      <p:bldP spid="20485" grpId="0"/>
      <p:bldP spid="20486" grpId="0" animBg="1"/>
      <p:bldP spid="20492" grpId="0" animBg="1"/>
      <p:bldP spid="20493" grpId="0" animBg="1"/>
      <p:bldP spid="20494" grpId="0"/>
      <p:bldP spid="20495" grpId="0" animBg="1"/>
      <p:bldP spid="20496" grpId="0" animBg="1"/>
      <p:bldP spid="20497" grpId="0" animBg="1"/>
      <p:bldP spid="20498" grpId="0" animBg="1"/>
      <p:bldP spid="20499" grpId="0" animBg="1"/>
      <p:bldP spid="20500" grpId="0" animBg="1"/>
      <p:bldP spid="20501" grpId="0"/>
      <p:bldP spid="20502" grpId="0"/>
      <p:bldP spid="20503" grpId="0" animBg="1"/>
      <p:bldP spid="20504" grpId="0" animBg="1"/>
      <p:bldP spid="20507" grpId="0" animBg="1"/>
      <p:bldP spid="2050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59EACCED-C5CB-4E63-9C21-46DF9220ABCA}" type="slidenum">
              <a:rPr lang="en-US" sz="1400"/>
              <a:pPr algn="r" eaLnBrk="1" hangingPunct="1"/>
              <a:t>18</a:t>
            </a:fld>
            <a:endParaRPr lang="en-US" sz="140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Tahoma" pitchFamily="34" charset="0"/>
                <a:cs typeface="Tahoma" pitchFamily="34" charset="0"/>
              </a:rPr>
              <a:t>Sink or Float?????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524000"/>
            <a:ext cx="8229600" cy="152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latin typeface="Comic Sans MS" pitchFamily="66" charset="0"/>
              </a:rPr>
              <a:t>Because the density of liquid water is always 1 g/cc we can predict if objects will sink or float depending upon their density…..</a:t>
            </a:r>
          </a:p>
        </p:txBody>
      </p:sp>
      <p:pic>
        <p:nvPicPr>
          <p:cNvPr id="21510" name="Picture 6" descr="denbou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5715000"/>
            <a:ext cx="876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228600" y="3048000"/>
            <a:ext cx="281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200" b="1">
                <a:solidFill>
                  <a:srgbClr val="660066"/>
                </a:solidFill>
                <a:latin typeface="Wide Latin" pitchFamily="18" charset="0"/>
              </a:rPr>
              <a:t>Density of .3 g/cc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3276600" y="3124200"/>
            <a:ext cx="220980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200" b="1">
                <a:solidFill>
                  <a:srgbClr val="FF0000"/>
                </a:solidFill>
                <a:latin typeface="Wide Latin" pitchFamily="18" charset="0"/>
              </a:rPr>
              <a:t>Density of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200" b="1">
                <a:solidFill>
                  <a:srgbClr val="FF0000"/>
                </a:solidFill>
                <a:latin typeface="Wide Latin" pitchFamily="18" charset="0"/>
              </a:rPr>
              <a:t>.5 g/cc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5715000" y="2971800"/>
            <a:ext cx="32004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200" b="1">
                <a:solidFill>
                  <a:srgbClr val="990000"/>
                </a:solidFill>
                <a:latin typeface="Wide Latin" pitchFamily="18" charset="0"/>
              </a:rPr>
              <a:t>Density of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200" b="1">
                <a:solidFill>
                  <a:srgbClr val="990000"/>
                </a:solidFill>
                <a:latin typeface="Wide Latin" pitchFamily="18" charset="0"/>
              </a:rPr>
              <a:t>1 g/cc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2743200" y="5334000"/>
            <a:ext cx="327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200" b="1">
                <a:solidFill>
                  <a:srgbClr val="0000FF"/>
                </a:solidFill>
                <a:latin typeface="Wide Latin" pitchFamily="18" charset="0"/>
              </a:rPr>
              <a:t>Density of 1.9 g/cc</a:t>
            </a:r>
          </a:p>
        </p:txBody>
      </p:sp>
      <p:pic>
        <p:nvPicPr>
          <p:cNvPr id="21520" name="Picture 16" descr="uesc_04_img01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572000"/>
            <a:ext cx="16557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507" grpId="0" build="p"/>
      <p:bldP spid="21515" grpId="0"/>
      <p:bldP spid="21516" grpId="0"/>
      <p:bldP spid="21517" grpId="0"/>
      <p:bldP spid="215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Remember the Magic Potato?</a:t>
            </a:r>
          </a:p>
        </p:txBody>
      </p:sp>
      <p:grpSp>
        <p:nvGrpSpPr>
          <p:cNvPr id="24600" name="Group 24"/>
          <p:cNvGrpSpPr>
            <a:grpSpLocks/>
          </p:cNvGrpSpPr>
          <p:nvPr/>
        </p:nvGrpSpPr>
        <p:grpSpPr bwMode="auto">
          <a:xfrm>
            <a:off x="1295400" y="1524000"/>
            <a:ext cx="6324600" cy="2438400"/>
            <a:chOff x="816" y="960"/>
            <a:chExt cx="3984" cy="1536"/>
          </a:xfrm>
        </p:grpSpPr>
        <p:graphicFrame>
          <p:nvGraphicFramePr>
            <p:cNvPr id="23562" name="Object 5"/>
            <p:cNvGraphicFramePr>
              <a:graphicFrameLocks noChangeAspect="1"/>
            </p:cNvGraphicFramePr>
            <p:nvPr/>
          </p:nvGraphicFramePr>
          <p:xfrm>
            <a:off x="816" y="960"/>
            <a:ext cx="1060" cy="1204"/>
          </p:xfrm>
          <a:graphic>
            <a:graphicData uri="http://schemas.openxmlformats.org/presentationml/2006/ole">
              <p:oleObj spid="_x0000_s23562" name="Image" r:id="rId3" imgW="2247619" imgH="3657143" progId="PhotoshopElements.Image.2">
                <p:embed/>
              </p:oleObj>
            </a:graphicData>
          </a:graphic>
        </p:graphicFrame>
        <p:graphicFrame>
          <p:nvGraphicFramePr>
            <p:cNvPr id="23563" name="Object 6"/>
            <p:cNvGraphicFramePr>
              <a:graphicFrameLocks noChangeAspect="1"/>
            </p:cNvGraphicFramePr>
            <p:nvPr/>
          </p:nvGraphicFramePr>
          <p:xfrm>
            <a:off x="2193" y="960"/>
            <a:ext cx="1061" cy="1204"/>
          </p:xfrm>
          <a:graphic>
            <a:graphicData uri="http://schemas.openxmlformats.org/presentationml/2006/ole">
              <p:oleObj spid="_x0000_s23563" name="Image" r:id="rId4" imgW="2247619" imgH="3657143" progId="PhotoshopElements.Image.2">
                <p:embed/>
              </p:oleObj>
            </a:graphicData>
          </a:graphic>
        </p:graphicFrame>
        <p:graphicFrame>
          <p:nvGraphicFramePr>
            <p:cNvPr id="23564" name="Object 7"/>
            <p:cNvGraphicFramePr>
              <a:graphicFrameLocks noChangeAspect="1"/>
            </p:cNvGraphicFramePr>
            <p:nvPr/>
          </p:nvGraphicFramePr>
          <p:xfrm>
            <a:off x="3561" y="960"/>
            <a:ext cx="1061" cy="1204"/>
          </p:xfrm>
          <a:graphic>
            <a:graphicData uri="http://schemas.openxmlformats.org/presentationml/2006/ole">
              <p:oleObj spid="_x0000_s23564" name="Image" r:id="rId5" imgW="2247619" imgH="3657143" progId="PhotoshopElements.Image.2">
                <p:embed/>
              </p:oleObj>
            </a:graphicData>
          </a:graphic>
        </p:graphicFrame>
        <p:sp>
          <p:nvSpPr>
            <p:cNvPr id="23565" name="Text Box 8"/>
            <p:cNvSpPr txBox="1">
              <a:spLocks noChangeArrowheads="1"/>
            </p:cNvSpPr>
            <p:nvPr/>
          </p:nvSpPr>
          <p:spPr bwMode="auto">
            <a:xfrm>
              <a:off x="1173" y="2119"/>
              <a:ext cx="83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2400">
                  <a:solidFill>
                    <a:srgbClr val="000000"/>
                  </a:solidFill>
                  <a:latin typeface="Calibri" pitchFamily="34" charset="0"/>
                </a:rPr>
                <a:t>A</a:t>
              </a:r>
              <a:endParaRPr lang="en-US" sz="2400"/>
            </a:p>
          </p:txBody>
        </p:sp>
        <p:sp>
          <p:nvSpPr>
            <p:cNvPr id="23566" name="Text Box 9"/>
            <p:cNvSpPr txBox="1">
              <a:spLocks noChangeArrowheads="1"/>
            </p:cNvSpPr>
            <p:nvPr/>
          </p:nvSpPr>
          <p:spPr bwMode="auto">
            <a:xfrm>
              <a:off x="2600" y="2119"/>
              <a:ext cx="83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2400">
                  <a:solidFill>
                    <a:srgbClr val="000000"/>
                  </a:solidFill>
                  <a:latin typeface="Calibri" pitchFamily="34" charset="0"/>
                </a:rPr>
                <a:t>B</a:t>
              </a:r>
              <a:endParaRPr lang="en-US" sz="2400"/>
            </a:p>
          </p:txBody>
        </p:sp>
        <p:sp>
          <p:nvSpPr>
            <p:cNvPr id="23567" name="Text Box 10"/>
            <p:cNvSpPr txBox="1">
              <a:spLocks noChangeArrowheads="1"/>
            </p:cNvSpPr>
            <p:nvPr/>
          </p:nvSpPr>
          <p:spPr bwMode="auto">
            <a:xfrm>
              <a:off x="3967" y="2119"/>
              <a:ext cx="833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2400">
                  <a:solidFill>
                    <a:srgbClr val="000000"/>
                  </a:solidFill>
                  <a:latin typeface="Calibri" pitchFamily="34" charset="0"/>
                </a:rPr>
                <a:t>C</a:t>
              </a:r>
              <a:endParaRPr lang="en-US" sz="2400"/>
            </a:p>
          </p:txBody>
        </p:sp>
        <p:pic>
          <p:nvPicPr>
            <p:cNvPr id="23568" name="Picture 11" descr="See full size image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64" y="1747"/>
              <a:ext cx="714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9" name="Picture 12" descr="See full size image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62" y="1479"/>
              <a:ext cx="714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0" name="Picture 13" descr="See full size image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30" y="1209"/>
              <a:ext cx="713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1" name="Freeform 14"/>
            <p:cNvSpPr>
              <a:spLocks/>
            </p:cNvSpPr>
            <p:nvPr/>
          </p:nvSpPr>
          <p:spPr bwMode="auto">
            <a:xfrm>
              <a:off x="883" y="1196"/>
              <a:ext cx="873" cy="34"/>
            </a:xfrm>
            <a:custGeom>
              <a:avLst/>
              <a:gdLst>
                <a:gd name="T0" fmla="*/ 0 w 705"/>
                <a:gd name="T1" fmla="*/ 7 h 40"/>
                <a:gd name="T2" fmla="*/ 46 w 705"/>
                <a:gd name="T3" fmla="*/ 13 h 40"/>
                <a:gd name="T4" fmla="*/ 175 w 705"/>
                <a:gd name="T5" fmla="*/ 13 h 40"/>
                <a:gd name="T6" fmla="*/ 276 w 705"/>
                <a:gd name="T7" fmla="*/ 20 h 40"/>
                <a:gd name="T8" fmla="*/ 400 w 705"/>
                <a:gd name="T9" fmla="*/ 26 h 40"/>
                <a:gd name="T10" fmla="*/ 957 w 705"/>
                <a:gd name="T11" fmla="*/ 22 h 40"/>
                <a:gd name="T12" fmla="*/ 1081 w 705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5" h="40">
                  <a:moveTo>
                    <a:pt x="0" y="9"/>
                  </a:moveTo>
                  <a:cubicBezTo>
                    <a:pt x="10" y="12"/>
                    <a:pt x="30" y="18"/>
                    <a:pt x="30" y="18"/>
                  </a:cubicBezTo>
                  <a:cubicBezTo>
                    <a:pt x="47" y="6"/>
                    <a:pt x="100" y="17"/>
                    <a:pt x="114" y="18"/>
                  </a:cubicBezTo>
                  <a:cubicBezTo>
                    <a:pt x="136" y="24"/>
                    <a:pt x="157" y="25"/>
                    <a:pt x="180" y="27"/>
                  </a:cubicBezTo>
                  <a:cubicBezTo>
                    <a:pt x="218" y="40"/>
                    <a:pt x="192" y="33"/>
                    <a:pt x="261" y="36"/>
                  </a:cubicBezTo>
                  <a:cubicBezTo>
                    <a:pt x="382" y="34"/>
                    <a:pt x="503" y="33"/>
                    <a:pt x="624" y="30"/>
                  </a:cubicBezTo>
                  <a:cubicBezTo>
                    <a:pt x="654" y="29"/>
                    <a:pt x="676" y="0"/>
                    <a:pt x="705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Freeform 15"/>
            <p:cNvSpPr>
              <a:spLocks/>
            </p:cNvSpPr>
            <p:nvPr/>
          </p:nvSpPr>
          <p:spPr bwMode="auto">
            <a:xfrm>
              <a:off x="2262" y="1209"/>
              <a:ext cx="873" cy="35"/>
            </a:xfrm>
            <a:custGeom>
              <a:avLst/>
              <a:gdLst>
                <a:gd name="T0" fmla="*/ 0 w 705"/>
                <a:gd name="T1" fmla="*/ 7 h 40"/>
                <a:gd name="T2" fmla="*/ 46 w 705"/>
                <a:gd name="T3" fmla="*/ 14 h 40"/>
                <a:gd name="T4" fmla="*/ 175 w 705"/>
                <a:gd name="T5" fmla="*/ 14 h 40"/>
                <a:gd name="T6" fmla="*/ 276 w 705"/>
                <a:gd name="T7" fmla="*/ 21 h 40"/>
                <a:gd name="T8" fmla="*/ 400 w 705"/>
                <a:gd name="T9" fmla="*/ 28 h 40"/>
                <a:gd name="T10" fmla="*/ 957 w 705"/>
                <a:gd name="T11" fmla="*/ 23 h 40"/>
                <a:gd name="T12" fmla="*/ 1081 w 705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5" h="40">
                  <a:moveTo>
                    <a:pt x="0" y="9"/>
                  </a:moveTo>
                  <a:cubicBezTo>
                    <a:pt x="10" y="12"/>
                    <a:pt x="30" y="18"/>
                    <a:pt x="30" y="18"/>
                  </a:cubicBezTo>
                  <a:cubicBezTo>
                    <a:pt x="47" y="6"/>
                    <a:pt x="100" y="17"/>
                    <a:pt x="114" y="18"/>
                  </a:cubicBezTo>
                  <a:cubicBezTo>
                    <a:pt x="136" y="24"/>
                    <a:pt x="157" y="25"/>
                    <a:pt x="180" y="27"/>
                  </a:cubicBezTo>
                  <a:cubicBezTo>
                    <a:pt x="218" y="40"/>
                    <a:pt x="192" y="33"/>
                    <a:pt x="261" y="36"/>
                  </a:cubicBezTo>
                  <a:cubicBezTo>
                    <a:pt x="382" y="34"/>
                    <a:pt x="503" y="33"/>
                    <a:pt x="624" y="30"/>
                  </a:cubicBezTo>
                  <a:cubicBezTo>
                    <a:pt x="654" y="29"/>
                    <a:pt x="676" y="0"/>
                    <a:pt x="705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Freeform 16"/>
            <p:cNvSpPr>
              <a:spLocks/>
            </p:cNvSpPr>
            <p:nvPr/>
          </p:nvSpPr>
          <p:spPr bwMode="auto">
            <a:xfrm>
              <a:off x="3629" y="1216"/>
              <a:ext cx="873" cy="34"/>
            </a:xfrm>
            <a:custGeom>
              <a:avLst/>
              <a:gdLst>
                <a:gd name="T0" fmla="*/ 0 w 705"/>
                <a:gd name="T1" fmla="*/ 7 h 40"/>
                <a:gd name="T2" fmla="*/ 46 w 705"/>
                <a:gd name="T3" fmla="*/ 13 h 40"/>
                <a:gd name="T4" fmla="*/ 175 w 705"/>
                <a:gd name="T5" fmla="*/ 13 h 40"/>
                <a:gd name="T6" fmla="*/ 276 w 705"/>
                <a:gd name="T7" fmla="*/ 20 h 40"/>
                <a:gd name="T8" fmla="*/ 400 w 705"/>
                <a:gd name="T9" fmla="*/ 26 h 40"/>
                <a:gd name="T10" fmla="*/ 957 w 705"/>
                <a:gd name="T11" fmla="*/ 22 h 40"/>
                <a:gd name="T12" fmla="*/ 1081 w 705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5" h="40">
                  <a:moveTo>
                    <a:pt x="0" y="9"/>
                  </a:moveTo>
                  <a:cubicBezTo>
                    <a:pt x="10" y="12"/>
                    <a:pt x="30" y="18"/>
                    <a:pt x="30" y="18"/>
                  </a:cubicBezTo>
                  <a:cubicBezTo>
                    <a:pt x="47" y="6"/>
                    <a:pt x="100" y="17"/>
                    <a:pt x="114" y="18"/>
                  </a:cubicBezTo>
                  <a:cubicBezTo>
                    <a:pt x="136" y="24"/>
                    <a:pt x="157" y="25"/>
                    <a:pt x="180" y="27"/>
                  </a:cubicBezTo>
                  <a:cubicBezTo>
                    <a:pt x="218" y="40"/>
                    <a:pt x="192" y="33"/>
                    <a:pt x="261" y="36"/>
                  </a:cubicBezTo>
                  <a:cubicBezTo>
                    <a:pt x="382" y="34"/>
                    <a:pt x="503" y="33"/>
                    <a:pt x="624" y="30"/>
                  </a:cubicBezTo>
                  <a:cubicBezTo>
                    <a:pt x="654" y="29"/>
                    <a:pt x="676" y="0"/>
                    <a:pt x="705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93" name="Line 17"/>
          <p:cNvSpPr>
            <a:spLocks noChangeShapeType="1"/>
          </p:cNvSpPr>
          <p:nvPr/>
        </p:nvSpPr>
        <p:spPr bwMode="auto">
          <a:xfrm flipV="1">
            <a:off x="2032000" y="3810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1295400" y="4572000"/>
            <a:ext cx="2057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0.1% salt.  Density is close to </a:t>
            </a:r>
            <a:r>
              <a:rPr lang="en-US" sz="2000" b="1">
                <a:latin typeface="Comic Sans MS" pitchFamily="66" charset="0"/>
              </a:rPr>
              <a:t>1 g/ml</a:t>
            </a:r>
            <a:r>
              <a:rPr lang="en-US" sz="2000">
                <a:latin typeface="Comic Sans MS" pitchFamily="66" charset="0"/>
              </a:rPr>
              <a:t>.</a:t>
            </a: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3657600" y="4572000"/>
            <a:ext cx="2057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50% salt.  Density is about </a:t>
            </a:r>
            <a:r>
              <a:rPr lang="en-US" sz="2000" b="1">
                <a:latin typeface="Comic Sans MS" pitchFamily="66" charset="0"/>
              </a:rPr>
              <a:t>1.1 g/ml</a:t>
            </a:r>
            <a:r>
              <a:rPr lang="en-US" sz="2000">
                <a:latin typeface="Comic Sans MS" pitchFamily="66" charset="0"/>
              </a:rPr>
              <a:t>.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5791200" y="4556125"/>
            <a:ext cx="2057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100% salt.  Density is close to </a:t>
            </a:r>
            <a:r>
              <a:rPr lang="en-US" sz="2000" b="1">
                <a:latin typeface="Comic Sans MS" pitchFamily="66" charset="0"/>
              </a:rPr>
              <a:t>1.2 g/ml</a:t>
            </a:r>
            <a:r>
              <a:rPr lang="en-US" sz="2000">
                <a:latin typeface="Comic Sans MS" pitchFamily="66" charset="0"/>
              </a:rPr>
              <a:t>.</a:t>
            </a:r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 flipV="1">
            <a:off x="4305300" y="3810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 flipV="1">
            <a:off x="6489700" y="3810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3" grpId="0" animBg="1"/>
      <p:bldP spid="24594" grpId="0"/>
      <p:bldP spid="24595" grpId="0"/>
      <p:bldP spid="24596" grpId="0"/>
      <p:bldP spid="24598" grpId="0" animBg="1"/>
      <p:bldP spid="245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058AB863-60E7-40DC-8B8F-450E375C5FBE}" type="slidenum">
              <a:rPr lang="en-US" sz="1400"/>
              <a:pPr algn="r" eaLnBrk="1" hangingPunct="1"/>
              <a:t>2</a:t>
            </a:fld>
            <a:endParaRPr lang="en-US" sz="140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Defined:</a:t>
            </a:r>
            <a:br>
              <a:rPr lang="en-US" smtClean="0">
                <a:latin typeface="Comic Sans MS" pitchFamily="66" charset="0"/>
              </a:rPr>
            </a:br>
            <a:r>
              <a:rPr lang="en-US" b="1" u="sng" smtClean="0">
                <a:solidFill>
                  <a:srgbClr val="0000FF"/>
                </a:solidFill>
                <a:latin typeface="Comic Sans MS" pitchFamily="66" charset="0"/>
              </a:rPr>
              <a:t>MASS</a:t>
            </a:r>
            <a:r>
              <a:rPr lang="en-US" smtClean="0">
                <a:latin typeface="Comic Sans MS" pitchFamily="66" charset="0"/>
              </a:rPr>
              <a:t> per unit of </a:t>
            </a:r>
            <a:r>
              <a:rPr lang="en-US" b="1" u="sng" smtClean="0">
                <a:solidFill>
                  <a:srgbClr val="0000FF"/>
                </a:solidFill>
                <a:latin typeface="Comic Sans MS" pitchFamily="66" charset="0"/>
              </a:rPr>
              <a:t>VOLUME</a:t>
            </a:r>
            <a:r>
              <a:rPr lang="en-US" smtClean="0">
                <a:latin typeface="Comic Sans MS" pitchFamily="66" charset="0"/>
              </a:rPr>
              <a:t> 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828800" y="685800"/>
            <a:ext cx="5507038" cy="7635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Kristen ITC"/>
              </a:rPr>
              <a:t>What is DENSITY?</a:t>
            </a:r>
          </a:p>
        </p:txBody>
      </p:sp>
      <p:pic>
        <p:nvPicPr>
          <p:cNvPr id="2053" name="Picture 5" descr="j02889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894263"/>
            <a:ext cx="1524000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j02861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4800600"/>
            <a:ext cx="1292225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038600" y="3429000"/>
            <a:ext cx="129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400">
                <a:latin typeface="Comic Sans MS" pitchFamily="66" charset="0"/>
              </a:rPr>
              <a:t>or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209800" y="4419600"/>
            <a:ext cx="4724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400">
                <a:latin typeface="Comic Sans MS" pitchFamily="66" charset="0"/>
              </a:rPr>
              <a:t>The amount of </a:t>
            </a:r>
            <a:r>
              <a:rPr lang="en-US" sz="4400" u="sng">
                <a:solidFill>
                  <a:srgbClr val="0000FF"/>
                </a:solidFill>
                <a:latin typeface="Comic Sans MS" pitchFamily="66" charset="0"/>
              </a:rPr>
              <a:t>matter</a:t>
            </a:r>
            <a:r>
              <a:rPr lang="en-US" sz="4400">
                <a:latin typeface="Comic Sans MS" pitchFamily="66" charset="0"/>
              </a:rPr>
              <a:t> in a given </a:t>
            </a:r>
            <a:r>
              <a:rPr lang="en-US" sz="4400" u="sng">
                <a:solidFill>
                  <a:srgbClr val="0000FF"/>
                </a:solidFill>
                <a:latin typeface="Comic Sans MS" pitchFamily="66" charset="0"/>
              </a:rPr>
              <a:t>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2" grpId="0" animBg="1"/>
      <p:bldP spid="2055" grpId="0"/>
      <p:bldP spid="20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6BF15DBE-2C12-4BB9-B2BF-8485E37B0139}" type="slidenum">
              <a:rPr lang="en-US" sz="1400"/>
              <a:pPr algn="r" eaLnBrk="1" hangingPunct="1"/>
              <a:t>20</a:t>
            </a:fld>
            <a:endParaRPr lang="en-US" sz="140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Comic Sans MS" pitchFamily="66" charset="0"/>
              </a:rPr>
              <a:t>Density Columns</a:t>
            </a:r>
          </a:p>
        </p:txBody>
      </p:sp>
      <p:pic>
        <p:nvPicPr>
          <p:cNvPr id="22533" name="Picture 5" descr="paa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17335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GlycerinWaterOi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733800"/>
            <a:ext cx="1700213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 descr="layered_liquid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066800"/>
            <a:ext cx="24066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1" descr="oilwater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4191000"/>
            <a:ext cx="21336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B14F2AB5-8F89-49E0-8E1B-22F6C95FD29E}" type="slidenum">
              <a:rPr lang="en-US" sz="1400"/>
              <a:pPr algn="r" eaLnBrk="1" hangingPunct="1"/>
              <a:t>3</a:t>
            </a:fld>
            <a:endParaRPr lang="en-US" sz="1400"/>
          </a:p>
        </p:txBody>
      </p:sp>
      <p:pic>
        <p:nvPicPr>
          <p:cNvPr id="3084" name="Picture 12" descr="12CottonCand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953000"/>
            <a:ext cx="13335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1915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Kristen ITC" pitchFamily="66" charset="0"/>
              </a:rPr>
              <a:t>What does that mean?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9100" y="2154238"/>
            <a:ext cx="8077200" cy="8382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00FF"/>
                </a:solidFill>
                <a:latin typeface="Comic Sans MS" pitchFamily="66" charset="0"/>
              </a:rPr>
              <a:t>How </a:t>
            </a:r>
            <a:r>
              <a:rPr lang="en-US" sz="3600" b="1" u="sng" smtClean="0">
                <a:solidFill>
                  <a:srgbClr val="008000"/>
                </a:solidFill>
                <a:latin typeface="Comic Sans MS" pitchFamily="66" charset="0"/>
              </a:rPr>
              <a:t>heavy</a:t>
            </a:r>
            <a:r>
              <a:rPr lang="en-US" sz="3600" b="1" smtClean="0">
                <a:solidFill>
                  <a:srgbClr val="0000FF"/>
                </a:solidFill>
                <a:latin typeface="Comic Sans MS" pitchFamily="66" charset="0"/>
              </a:rPr>
              <a:t> something is </a:t>
            </a:r>
            <a:r>
              <a:rPr lang="en-US" sz="3600" b="1" u="sng" smtClean="0">
                <a:solidFill>
                  <a:srgbClr val="008000"/>
                </a:solidFill>
                <a:latin typeface="Comic Sans MS" pitchFamily="66" charset="0"/>
              </a:rPr>
              <a:t>compared</a:t>
            </a:r>
            <a:r>
              <a:rPr lang="en-US" sz="3600" b="1" smtClean="0">
                <a:solidFill>
                  <a:srgbClr val="0000FF"/>
                </a:solidFill>
                <a:latin typeface="Comic Sans MS" pitchFamily="66" charset="0"/>
              </a:rPr>
              <a:t> to its </a:t>
            </a:r>
            <a:r>
              <a:rPr lang="en-US" sz="3600" b="1" u="sng" smtClean="0">
                <a:solidFill>
                  <a:srgbClr val="008000"/>
                </a:solidFill>
                <a:latin typeface="Comic Sans MS" pitchFamily="66" charset="0"/>
              </a:rPr>
              <a:t>size</a:t>
            </a:r>
          </a:p>
        </p:txBody>
      </p:sp>
      <p:pic>
        <p:nvPicPr>
          <p:cNvPr id="3076" name="Picture 4" descr="MCj042983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07910">
            <a:off x="7239000" y="762000"/>
            <a:ext cx="16605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MCj042983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735027">
            <a:off x="228600" y="533400"/>
            <a:ext cx="17526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6"/>
          <p:cNvSpPr txBox="1">
            <a:spLocks noChangeArrowheads="1"/>
          </p:cNvSpPr>
          <p:nvPr/>
        </p:nvSpPr>
        <p:spPr bwMode="auto">
          <a:xfrm>
            <a:off x="2346325" y="3236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495300" y="3525838"/>
            <a:ext cx="8001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  </a:t>
            </a:r>
            <a:r>
              <a:rPr lang="en-US" sz="3600" b="1">
                <a:latin typeface="Comic Sans MS" pitchFamily="66" charset="0"/>
              </a:rPr>
              <a:t>Is it </a:t>
            </a:r>
            <a:r>
              <a:rPr lang="en-US" sz="3600" b="1">
                <a:solidFill>
                  <a:srgbClr val="FF0066"/>
                </a:solidFill>
                <a:latin typeface="Comic Sans MS" pitchFamily="66" charset="0"/>
              </a:rPr>
              <a:t>big</a:t>
            </a:r>
            <a:r>
              <a:rPr lang="en-US" sz="3600" b="1">
                <a:latin typeface="Comic Sans MS" pitchFamily="66" charset="0"/>
              </a:rPr>
              <a:t> and </a:t>
            </a:r>
            <a:r>
              <a:rPr lang="en-US" sz="3600" b="1">
                <a:solidFill>
                  <a:srgbClr val="FF0066"/>
                </a:solidFill>
                <a:latin typeface="Comic Sans MS" pitchFamily="66" charset="0"/>
              </a:rPr>
              <a:t>heavy</a:t>
            </a:r>
            <a:r>
              <a:rPr lang="en-US" sz="3600" b="1">
                <a:latin typeface="Comic Sans MS" pitchFamily="66" charset="0"/>
              </a:rPr>
              <a:t>, </a:t>
            </a:r>
            <a:r>
              <a:rPr lang="en-US" sz="3600" b="1">
                <a:solidFill>
                  <a:srgbClr val="990000"/>
                </a:solidFill>
                <a:latin typeface="Comic Sans MS" pitchFamily="66" charset="0"/>
              </a:rPr>
              <a:t>small</a:t>
            </a:r>
            <a:r>
              <a:rPr lang="en-US" sz="3600" b="1">
                <a:latin typeface="Comic Sans MS" pitchFamily="66" charset="0"/>
              </a:rPr>
              <a:t> and </a:t>
            </a:r>
            <a:r>
              <a:rPr lang="en-US" sz="3600" b="1">
                <a:solidFill>
                  <a:srgbClr val="990000"/>
                </a:solidFill>
                <a:latin typeface="Comic Sans MS" pitchFamily="66" charset="0"/>
              </a:rPr>
              <a:t>light</a:t>
            </a:r>
            <a:r>
              <a:rPr lang="en-US" sz="3600" b="1">
                <a:latin typeface="Comic Sans MS" pitchFamily="66" charset="0"/>
              </a:rPr>
              <a:t>, etc….</a:t>
            </a:r>
          </a:p>
        </p:txBody>
      </p:sp>
      <p:pic>
        <p:nvPicPr>
          <p:cNvPr id="3085" name="Picture 13" descr="12CottonCand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257800"/>
            <a:ext cx="13335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 descr="j028056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4876800"/>
            <a:ext cx="20415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5" descr="j02338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5181600"/>
            <a:ext cx="251460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30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3EF5C5E8-BDC0-4EC9-AC26-97273479B8F0}" type="slidenum">
              <a:rPr lang="en-US" sz="1400"/>
              <a:pPr algn="r" eaLnBrk="1" hangingPunct="1"/>
              <a:t>4</a:t>
            </a:fld>
            <a:endParaRPr lang="en-US" sz="140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800080"/>
                </a:solidFill>
                <a:latin typeface="Kristen ITC" pitchFamily="66" charset="0"/>
              </a:rPr>
              <a:t>Which is heavier……..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FF0000"/>
                </a:solidFill>
                <a:latin typeface="Comic Sans MS" pitchFamily="66" charset="0"/>
              </a:rPr>
              <a:t>100 pounds of feathers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latin typeface="Comic Sans MS" pitchFamily="66" charset="0"/>
              </a:rPr>
              <a:t>					or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FF0000"/>
                </a:solidFill>
                <a:latin typeface="Comic Sans MS" pitchFamily="66" charset="0"/>
              </a:rPr>
              <a:t>					100 pounds of lead?</a:t>
            </a:r>
          </a:p>
        </p:txBody>
      </p:sp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533400" y="2895600"/>
            <a:ext cx="5029200" cy="35052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4" lon="19439993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50000">
                      <a:srgbClr val="660066"/>
                    </a:gs>
                    <a:gs pos="100000">
                      <a:srgbClr val="FF0066"/>
                    </a:gs>
                  </a:gsLst>
                  <a:lin ang="2700000" scaled="1"/>
                </a:gradFill>
                <a:latin typeface="Comic Sans MS"/>
              </a:rPr>
              <a:t>They're the SAME!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535613" y="3505200"/>
            <a:ext cx="277018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800080"/>
                </a:solidFill>
                <a:latin typeface="Comic Sans MS" pitchFamily="66" charset="0"/>
              </a:rPr>
              <a:t>But which would take up more room????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  <p:bldP spid="34820" grpId="0" animBg="1"/>
      <p:bldP spid="348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0A9C12E4-D2AD-4E29-A8A0-D789B1B52209}" type="slidenum">
              <a:rPr lang="en-US" sz="1400"/>
              <a:pPr algn="r" eaLnBrk="1" hangingPunct="1"/>
              <a:t>5</a:t>
            </a:fld>
            <a:endParaRPr lang="en-US" sz="140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i="1" smtClean="0">
                <a:solidFill>
                  <a:srgbClr val="800080"/>
                </a:solidFill>
                <a:latin typeface="Kristen ITC" pitchFamily="66" charset="0"/>
              </a:rPr>
              <a:t>Consider these…..</a:t>
            </a:r>
          </a:p>
        </p:txBody>
      </p:sp>
      <p:pic>
        <p:nvPicPr>
          <p:cNvPr id="33796" name="Picture 4" descr="ben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8475" y="228600"/>
            <a:ext cx="22955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go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505200"/>
            <a:ext cx="40957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 descr="empty_bo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191000"/>
            <a:ext cx="3302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weigh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9906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cotton cand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19050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 descr="feather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1295400"/>
            <a:ext cx="35560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42E5BB79-F4E8-4904-9921-2618BE92E05D}" type="slidenum">
              <a:rPr lang="en-US" sz="1400"/>
              <a:pPr algn="r" eaLnBrk="1" hangingPunct="1"/>
              <a:t>6</a:t>
            </a:fld>
            <a:endParaRPr lang="en-US" sz="140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isten ITC" pitchFamily="66" charset="0"/>
              </a:rPr>
              <a:t>Some Facts: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91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latin typeface="Viner Hand ITC" pitchFamily="66" charset="0"/>
              </a:rPr>
              <a:t>- </a:t>
            </a:r>
            <a:r>
              <a:rPr lang="en-US" b="1" smtClean="0">
                <a:latin typeface="Comic Sans MS" pitchFamily="66" charset="0"/>
              </a:rPr>
              <a:t>Density is a  </a:t>
            </a:r>
            <a:r>
              <a:rPr lang="en-US" sz="3600" b="1" i="1" u="sng" smtClean="0">
                <a:solidFill>
                  <a:srgbClr val="0000FF"/>
                </a:solidFill>
                <a:latin typeface="Comic Sans MS" pitchFamily="66" charset="0"/>
              </a:rPr>
              <a:t>PHYSICAL PROPERTY</a:t>
            </a:r>
          </a:p>
        </p:txBody>
      </p:sp>
      <p:pic>
        <p:nvPicPr>
          <p:cNvPr id="6148" name="Picture 4" descr="j02381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48687">
            <a:off x="7924800" y="228600"/>
            <a:ext cx="785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MCHM00388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59714">
            <a:off x="228600" y="228600"/>
            <a:ext cx="846138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j02381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914400"/>
            <a:ext cx="110807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j02381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914400"/>
            <a:ext cx="110807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390525" y="2338388"/>
            <a:ext cx="71389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buFont typeface="Courier New" pitchFamily="49" charset="0"/>
              <a:buNone/>
              <a:tabLst>
                <a:tab pos="914400" algn="l"/>
              </a:tabLst>
            </a:pPr>
            <a:r>
              <a:rPr lang="en-US" sz="3200" b="1">
                <a:latin typeface="Viner Hand ITC" pitchFamily="66" charset="0"/>
              </a:rPr>
              <a:t>- </a:t>
            </a:r>
            <a:r>
              <a:rPr lang="en-US" sz="3200" b="1">
                <a:latin typeface="Comic Sans MS" pitchFamily="66" charset="0"/>
              </a:rPr>
              <a:t>That means it can be </a:t>
            </a:r>
            <a:r>
              <a:rPr lang="en-US" sz="3200" b="1" u="sng">
                <a:solidFill>
                  <a:srgbClr val="0000FF"/>
                </a:solidFill>
                <a:latin typeface="Comic Sans MS" pitchFamily="66" charset="0"/>
              </a:rPr>
              <a:t>OBSERVED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90538" y="2870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-"/>
            </a:pPr>
            <a:r>
              <a:rPr lang="en-US" sz="3200" b="1">
                <a:latin typeface="Comic Sans MS" pitchFamily="66" charset="0"/>
              </a:rPr>
              <a:t>Remember: it is </a:t>
            </a:r>
            <a:r>
              <a:rPr lang="en-US" sz="3200" b="1" i="1">
                <a:solidFill>
                  <a:srgbClr val="0000FF"/>
                </a:solidFill>
                <a:latin typeface="Comic Sans MS" pitchFamily="66" charset="0"/>
              </a:rPr>
              <a:t>specific</a:t>
            </a:r>
            <a:r>
              <a:rPr lang="en-US" sz="3200" b="1">
                <a:latin typeface="Comic Sans MS" pitchFamily="66" charset="0"/>
              </a:rPr>
              <a:t> to individual substances!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457200" y="4675188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 eaLnBrk="1" hangingPunct="1">
              <a:buFontTx/>
              <a:buChar char="-"/>
              <a:tabLst>
                <a:tab pos="914400" algn="l"/>
              </a:tabLst>
            </a:pPr>
            <a:r>
              <a:rPr lang="en-US" sz="3200" b="1">
                <a:latin typeface="Comic Sans MS" pitchFamily="66" charset="0"/>
              </a:rPr>
              <a:t>You can tell what an </a:t>
            </a:r>
            <a:r>
              <a:rPr lang="en-US" sz="3200" b="1" i="1" u="sng">
                <a:solidFill>
                  <a:srgbClr val="0000FF"/>
                </a:solidFill>
                <a:latin typeface="Comic Sans MS" pitchFamily="66" charset="0"/>
              </a:rPr>
              <a:t>unidentified</a:t>
            </a:r>
            <a:r>
              <a:rPr lang="en-US" sz="3200" b="1">
                <a:latin typeface="Comic Sans MS" pitchFamily="66" charset="0"/>
              </a:rPr>
              <a:t> </a:t>
            </a:r>
          </a:p>
          <a:p>
            <a:pPr lvl="1" eaLnBrk="1" hangingPunct="1">
              <a:tabLst>
                <a:tab pos="914400" algn="l"/>
              </a:tabLst>
            </a:pPr>
            <a:r>
              <a:rPr lang="en-US" sz="3200" b="1">
                <a:latin typeface="Comic Sans MS" pitchFamily="66" charset="0"/>
              </a:rPr>
              <a:t>substance is by finding its </a:t>
            </a:r>
            <a:r>
              <a:rPr lang="en-US" sz="3200" b="1" i="1" u="sng">
                <a:solidFill>
                  <a:srgbClr val="0000FF"/>
                </a:solidFill>
                <a:latin typeface="Comic Sans MS" pitchFamily="66" charset="0"/>
              </a:rPr>
              <a:t>density</a:t>
            </a:r>
            <a:r>
              <a:rPr lang="en-US" sz="3200" b="1">
                <a:latin typeface="Comic Sans MS" pitchFamily="66" charset="0"/>
              </a:rPr>
              <a:t>.</a:t>
            </a:r>
          </a:p>
        </p:txBody>
      </p:sp>
      <p:pic>
        <p:nvPicPr>
          <p:cNvPr id="6157" name="Picture 13" descr="j021656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1625" y="4724400"/>
            <a:ext cx="12223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j021656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562600"/>
            <a:ext cx="1011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604838" y="3916363"/>
            <a:ext cx="8316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1" hangingPunct="1"/>
            <a:r>
              <a:rPr lang="en-US" sz="2800" b="1">
                <a:solidFill>
                  <a:srgbClr val="33CC33"/>
                </a:solidFill>
                <a:latin typeface="Comic Sans MS" pitchFamily="66" charset="0"/>
              </a:rPr>
              <a:t>Ex: the density of gold is always 19.3 g/cc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  <p:bldP spid="6152" grpId="0"/>
      <p:bldP spid="6154" grpId="0"/>
      <p:bldP spid="6155" grpId="0"/>
      <p:bldP spid="61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6464C33E-2C46-416B-8F8B-F8D832F18720}" type="slidenum">
              <a:rPr lang="en-US" sz="1400"/>
              <a:pPr algn="r" eaLnBrk="1" hangingPunct="1"/>
              <a:t>7</a:t>
            </a:fld>
            <a:endParaRPr lang="en-US" sz="14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577263" cy="762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Comic Sans MS" pitchFamily="66" charset="0"/>
              </a:rPr>
              <a:t>“</a:t>
            </a:r>
            <a:r>
              <a:rPr lang="en-US" b="1" u="sng" smtClean="0">
                <a:latin typeface="Comic Sans MS" pitchFamily="66" charset="0"/>
              </a:rPr>
              <a:t>Density</a:t>
            </a:r>
            <a:r>
              <a:rPr lang="en-US" b="1" smtClean="0">
                <a:latin typeface="Comic Sans MS" pitchFamily="66" charset="0"/>
              </a:rPr>
              <a:t> equals </a:t>
            </a:r>
            <a:r>
              <a:rPr lang="en-US" b="1" u="sng" smtClean="0">
                <a:latin typeface="Comic Sans MS" pitchFamily="66" charset="0"/>
              </a:rPr>
              <a:t>mass</a:t>
            </a:r>
            <a:r>
              <a:rPr lang="en-US" b="1" smtClean="0">
                <a:latin typeface="Comic Sans MS" pitchFamily="66" charset="0"/>
              </a:rPr>
              <a:t> divided by </a:t>
            </a:r>
            <a:r>
              <a:rPr lang="en-US" b="1" u="sng" smtClean="0">
                <a:latin typeface="Comic Sans MS" pitchFamily="66" charset="0"/>
              </a:rPr>
              <a:t>volume</a:t>
            </a:r>
            <a:r>
              <a:rPr lang="en-US" b="1" smtClean="0">
                <a:latin typeface="Comic Sans MS" pitchFamily="66" charset="0"/>
              </a:rPr>
              <a:t>”</a:t>
            </a:r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905000" y="0"/>
            <a:ext cx="5029200" cy="1600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FF"/>
                    </a:gs>
                    <a:gs pos="50000">
                      <a:srgbClr val="007676"/>
                    </a:gs>
                    <a:gs pos="100000">
                      <a:srgbClr val="00FFFF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lgerian"/>
              </a:rPr>
              <a:t>The FORMULA:</a:t>
            </a:r>
          </a:p>
        </p:txBody>
      </p:sp>
      <p:pic>
        <p:nvPicPr>
          <p:cNvPr id="5131" name="Picture 11" descr="j0232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724400"/>
            <a:ext cx="1292225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 descr="j02938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953000"/>
            <a:ext cx="18383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33" name="Group 13"/>
          <p:cNvGrpSpPr>
            <a:grpSpLocks/>
          </p:cNvGrpSpPr>
          <p:nvPr/>
        </p:nvGrpSpPr>
        <p:grpSpPr bwMode="auto">
          <a:xfrm rot="1026163">
            <a:off x="6400800" y="4343400"/>
            <a:ext cx="2400300" cy="1943100"/>
            <a:chOff x="4182" y="4312"/>
            <a:chExt cx="3150" cy="2623"/>
          </a:xfrm>
        </p:grpSpPr>
        <p:sp>
          <p:nvSpPr>
            <p:cNvPr id="11277" name="AutoShape 14"/>
            <p:cNvSpPr>
              <a:spLocks noChangeArrowheads="1"/>
            </p:cNvSpPr>
            <p:nvPr/>
          </p:nvSpPr>
          <p:spPr bwMode="auto">
            <a:xfrm>
              <a:off x="4182" y="4312"/>
              <a:ext cx="3150" cy="2623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/>
            </a:p>
          </p:txBody>
        </p:sp>
        <p:sp>
          <p:nvSpPr>
            <p:cNvPr id="11278" name="Line 15"/>
            <p:cNvSpPr>
              <a:spLocks noChangeShapeType="1"/>
            </p:cNvSpPr>
            <p:nvPr/>
          </p:nvSpPr>
          <p:spPr bwMode="auto">
            <a:xfrm>
              <a:off x="4932" y="5701"/>
              <a:ext cx="16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Line 16"/>
            <p:cNvSpPr>
              <a:spLocks noChangeShapeType="1"/>
            </p:cNvSpPr>
            <p:nvPr/>
          </p:nvSpPr>
          <p:spPr bwMode="auto">
            <a:xfrm>
              <a:off x="5682" y="5701"/>
              <a:ext cx="0" cy="12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6132" y="5855"/>
              <a:ext cx="288" cy="942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v</a:t>
              </a:r>
            </a:p>
          </p:txBody>
        </p:sp>
        <p:sp>
          <p:nvSpPr>
            <p:cNvPr id="11281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5532" y="4621"/>
              <a:ext cx="463" cy="942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m</a:t>
              </a:r>
            </a:p>
          </p:txBody>
        </p:sp>
        <p:sp>
          <p:nvSpPr>
            <p:cNvPr id="11282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5082" y="5855"/>
              <a:ext cx="300" cy="942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d</a:t>
              </a:r>
            </a:p>
          </p:txBody>
        </p:sp>
      </p:grpSp>
      <p:sp>
        <p:nvSpPr>
          <p:cNvPr id="5146" name="WordArt 26"/>
          <p:cNvSpPr>
            <a:spLocks noChangeArrowheads="1" noChangeShapeType="1" noTextEdit="1"/>
          </p:cNvSpPr>
          <p:nvPr/>
        </p:nvSpPr>
        <p:spPr bwMode="auto">
          <a:xfrm>
            <a:off x="3048000" y="3048000"/>
            <a:ext cx="728663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d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3962400" y="3200400"/>
            <a:ext cx="53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>
                <a:latin typeface="Comic Sans MS" pitchFamily="66" charset="0"/>
              </a:rPr>
              <a:t>=</a:t>
            </a:r>
          </a:p>
        </p:txBody>
      </p:sp>
      <p:sp>
        <p:nvSpPr>
          <p:cNvPr id="5148" name="Line 28"/>
          <p:cNvSpPr>
            <a:spLocks noChangeShapeType="1"/>
          </p:cNvSpPr>
          <p:nvPr/>
        </p:nvSpPr>
        <p:spPr bwMode="auto">
          <a:xfrm>
            <a:off x="4495800" y="3581400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9" name="WordArt 29"/>
          <p:cNvSpPr>
            <a:spLocks noChangeArrowheads="1" noChangeShapeType="1" noTextEdit="1"/>
          </p:cNvSpPr>
          <p:nvPr/>
        </p:nvSpPr>
        <p:spPr bwMode="auto">
          <a:xfrm>
            <a:off x="4724400" y="2667000"/>
            <a:ext cx="1143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</a:t>
            </a:r>
          </a:p>
        </p:txBody>
      </p:sp>
      <p:sp>
        <p:nvSpPr>
          <p:cNvPr id="5150" name="WordArt 30"/>
          <p:cNvSpPr>
            <a:spLocks noChangeArrowheads="1" noChangeShapeType="1" noTextEdit="1"/>
          </p:cNvSpPr>
          <p:nvPr/>
        </p:nvSpPr>
        <p:spPr bwMode="auto">
          <a:xfrm>
            <a:off x="4876800" y="38100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4" grpId="0" animBg="1"/>
      <p:bldP spid="5146" grpId="0" animBg="1"/>
      <p:bldP spid="5147" grpId="0"/>
      <p:bldP spid="5148" grpId="0" animBg="1"/>
      <p:bldP spid="5149" grpId="0" animBg="1"/>
      <p:bldP spid="51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Kristen ITC" pitchFamily="66" charset="0"/>
              </a:rPr>
              <a:t>Something IMPORTANT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Density will </a:t>
            </a:r>
            <a:r>
              <a:rPr lang="en-US" u="sng" smtClean="0">
                <a:latin typeface="Comic Sans MS" pitchFamily="66" charset="0"/>
              </a:rPr>
              <a:t>ALWAYS</a:t>
            </a:r>
            <a:r>
              <a:rPr lang="en-US" smtClean="0">
                <a:latin typeface="Comic Sans MS" pitchFamily="66" charset="0"/>
              </a:rPr>
              <a:t> remain the same.  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If you cut an object, the </a:t>
            </a:r>
            <a:r>
              <a:rPr lang="en-US" u="sng" smtClean="0">
                <a:latin typeface="Comic Sans MS" pitchFamily="66" charset="0"/>
              </a:rPr>
              <a:t>density</a:t>
            </a:r>
            <a:r>
              <a:rPr lang="en-US" smtClean="0">
                <a:latin typeface="Comic Sans MS" pitchFamily="66" charset="0"/>
              </a:rPr>
              <a:t> is still the same.</a:t>
            </a:r>
          </a:p>
          <a:p>
            <a:pPr lvl="1" algn="ctr" eaLnBrk="1" hangingPunct="1">
              <a:buFontTx/>
              <a:buNone/>
            </a:pPr>
            <a:r>
              <a:rPr lang="en-US" sz="4400" b="1" smtClean="0">
                <a:solidFill>
                  <a:srgbClr val="FF3300"/>
                </a:solidFill>
                <a:latin typeface="Comic Sans MS" pitchFamily="66" charset="0"/>
              </a:rPr>
              <a:t>WHY?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Because if you cut an object in </a:t>
            </a:r>
            <a:r>
              <a:rPr lang="en-US" u="sng" smtClean="0">
                <a:latin typeface="Comic Sans MS" pitchFamily="66" charset="0"/>
              </a:rPr>
              <a:t>half</a:t>
            </a:r>
            <a:r>
              <a:rPr lang="en-US" smtClean="0">
                <a:latin typeface="Comic Sans MS" pitchFamily="66" charset="0"/>
              </a:rPr>
              <a:t>, the </a:t>
            </a:r>
            <a:r>
              <a:rPr lang="en-US" u="sng" smtClean="0">
                <a:latin typeface="Comic Sans MS" pitchFamily="66" charset="0"/>
              </a:rPr>
              <a:t>mass</a:t>
            </a:r>
            <a:r>
              <a:rPr lang="en-US" smtClean="0">
                <a:latin typeface="Comic Sans MS" pitchFamily="66" charset="0"/>
              </a:rPr>
              <a:t> is </a:t>
            </a:r>
            <a:r>
              <a:rPr lang="en-US" u="sng" smtClean="0">
                <a:latin typeface="Comic Sans MS" pitchFamily="66" charset="0"/>
              </a:rPr>
              <a:t>halved</a:t>
            </a:r>
            <a:r>
              <a:rPr lang="en-US" smtClean="0">
                <a:latin typeface="Comic Sans MS" pitchFamily="66" charset="0"/>
              </a:rPr>
              <a:t> and so is the </a:t>
            </a:r>
            <a:r>
              <a:rPr lang="en-US" u="sng" smtClean="0">
                <a:latin typeface="Comic Sans MS" pitchFamily="66" charset="0"/>
              </a:rPr>
              <a:t>volume</a:t>
            </a:r>
            <a:r>
              <a:rPr lang="en-US" smtClean="0">
                <a:latin typeface="Comic Sans MS" pitchFamily="66" charset="0"/>
              </a:rPr>
              <a:t>.</a:t>
            </a:r>
          </a:p>
          <a:p>
            <a:pPr eaLnBrk="1" hangingPunct="1"/>
            <a:endParaRPr lang="en-US" smtClean="0">
              <a:latin typeface="Comic Sans MS" pitchFamily="66" charset="0"/>
            </a:endParaRPr>
          </a:p>
        </p:txBody>
      </p:sp>
      <p:sp>
        <p:nvSpPr>
          <p:cNvPr id="5146" name="WordArt 26"/>
          <p:cNvSpPr>
            <a:spLocks noChangeArrowheads="1" noChangeShapeType="1" noTextEdit="1"/>
          </p:cNvSpPr>
          <p:nvPr/>
        </p:nvSpPr>
        <p:spPr bwMode="auto">
          <a:xfrm>
            <a:off x="5029200" y="5105400"/>
            <a:ext cx="728663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d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5943600" y="5257800"/>
            <a:ext cx="53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>
                <a:latin typeface="Comic Sans MS" pitchFamily="66" charset="0"/>
              </a:rPr>
              <a:t>=</a:t>
            </a:r>
          </a:p>
        </p:txBody>
      </p:sp>
      <p:sp>
        <p:nvSpPr>
          <p:cNvPr id="5148" name="Line 28"/>
          <p:cNvSpPr>
            <a:spLocks noChangeShapeType="1"/>
          </p:cNvSpPr>
          <p:nvPr/>
        </p:nvSpPr>
        <p:spPr bwMode="auto">
          <a:xfrm>
            <a:off x="6477000" y="5638800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9" name="WordArt 29"/>
          <p:cNvSpPr>
            <a:spLocks noChangeArrowheads="1" noChangeShapeType="1" noTextEdit="1"/>
          </p:cNvSpPr>
          <p:nvPr/>
        </p:nvSpPr>
        <p:spPr bwMode="auto">
          <a:xfrm>
            <a:off x="6705600" y="4724400"/>
            <a:ext cx="1143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</a:t>
            </a:r>
          </a:p>
        </p:txBody>
      </p:sp>
      <p:sp>
        <p:nvSpPr>
          <p:cNvPr id="5150" name="WordArt 30"/>
          <p:cNvSpPr>
            <a:spLocks noChangeArrowheads="1" noChangeShapeType="1" noTextEdit="1"/>
          </p:cNvSpPr>
          <p:nvPr/>
        </p:nvSpPr>
        <p:spPr bwMode="auto">
          <a:xfrm>
            <a:off x="6858000" y="58674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6" grpId="0" animBg="1"/>
      <p:bldP spid="5147" grpId="0"/>
      <p:bldP spid="5148" grpId="0" animBg="1"/>
      <p:bldP spid="5149" grpId="0" animBg="1"/>
      <p:bldP spid="51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 txBox="1">
            <a:spLocks noGrp="1"/>
          </p:cNvSpPr>
          <p:nvPr/>
        </p:nvSpPr>
        <p:spPr bwMode="auto">
          <a:xfrm>
            <a:off x="6553200" y="54070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4DF169F9-8130-42DF-B6A7-8FFEB137228A}" type="slidenum">
              <a:rPr lang="en-US" sz="1400"/>
              <a:pPr algn="r" eaLnBrk="1" hangingPunct="1"/>
              <a:t>9</a:t>
            </a:fld>
            <a:endParaRPr lang="en-US" sz="140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10668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latin typeface="Comic Sans MS" pitchFamily="66" charset="0"/>
              </a:rPr>
              <a:t>Because density will always reduce to the same answer</a:t>
            </a: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 rot="285517">
            <a:off x="2667000" y="838200"/>
            <a:ext cx="3657600" cy="457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Jokerman"/>
              </a:rPr>
              <a:t>WHY?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88950" y="2865438"/>
            <a:ext cx="312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Comic Sans MS" pitchFamily="66" charset="0"/>
              </a:rPr>
              <a:t>Consider This…..</a:t>
            </a:r>
          </a:p>
        </p:txBody>
      </p:sp>
      <p:pic>
        <p:nvPicPr>
          <p:cNvPr id="8199" name="Picture 7" descr="j02817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75247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j02817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381000"/>
            <a:ext cx="13716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1371600" y="914400"/>
            <a:ext cx="679450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6477000" y="990600"/>
            <a:ext cx="679450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533400" y="3810000"/>
            <a:ext cx="3656013" cy="1828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6400800" y="4343400"/>
            <a:ext cx="1828800" cy="914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1219200" y="480060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Tahoma" pitchFamily="34" charset="0"/>
                <a:cs typeface="Tahoma" pitchFamily="34" charset="0"/>
              </a:rPr>
              <a:t>100 grams</a:t>
            </a:r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4953000" y="4800600"/>
            <a:ext cx="679450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4191000" y="44196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latin typeface="Tahoma" pitchFamily="34" charset="0"/>
                <a:cs typeface="Tahoma" pitchFamily="34" charset="0"/>
              </a:rPr>
              <a:t>Cut in half…..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762000" y="3886200"/>
            <a:ext cx="3200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Tahoma" pitchFamily="34" charset="0"/>
                <a:cs typeface="Tahoma" pitchFamily="34" charset="0"/>
              </a:rPr>
              <a:t>L= 5 cm W = 2 cm H = 4 cm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480050" y="3916363"/>
            <a:ext cx="3352800" cy="3381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L= 2.5 cm W = 1 cm H = 2 cm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6337300" y="472440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Tahoma" pitchFamily="34" charset="0"/>
                <a:cs typeface="Tahoma" pitchFamily="34" charset="0"/>
              </a:rPr>
              <a:t>50 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nimBg="1"/>
      <p:bldP spid="8196" grpId="0" animBg="1"/>
      <p:bldP spid="8197" grpId="0"/>
      <p:bldP spid="8201" grpId="0" animBg="1"/>
      <p:bldP spid="8202" grpId="0" animBg="1"/>
      <p:bldP spid="8203" grpId="0" animBg="1"/>
      <p:bldP spid="8204" grpId="0" animBg="1"/>
      <p:bldP spid="8205" grpId="0"/>
      <p:bldP spid="8207" grpId="0" animBg="1"/>
      <p:bldP spid="8208" grpId="0"/>
      <p:bldP spid="8209" grpId="0"/>
      <p:bldP spid="8210" grpId="0" animBg="1"/>
      <p:bldP spid="821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643</Words>
  <Application>Microsoft Office PowerPoint</Application>
  <PresentationFormat>On-screen Show (4:3)</PresentationFormat>
  <Paragraphs>163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Comic Sans MS</vt:lpstr>
      <vt:lpstr>Kristen ITC</vt:lpstr>
      <vt:lpstr>Viner Hand ITC</vt:lpstr>
      <vt:lpstr>Courier New</vt:lpstr>
      <vt:lpstr>Tahoma</vt:lpstr>
      <vt:lpstr>Elephant</vt:lpstr>
      <vt:lpstr>Times New Roman</vt:lpstr>
      <vt:lpstr>Symbol</vt:lpstr>
      <vt:lpstr>Simplified Arabic</vt:lpstr>
      <vt:lpstr>Wide Latin</vt:lpstr>
      <vt:lpstr>Calibri</vt:lpstr>
      <vt:lpstr>Default Design</vt:lpstr>
      <vt:lpstr>Adobe Photoshop Elements Image</vt:lpstr>
      <vt:lpstr>Slide 1</vt:lpstr>
      <vt:lpstr>Defined: MASS per unit of VOLUME </vt:lpstr>
      <vt:lpstr>What does that mean?</vt:lpstr>
      <vt:lpstr>Which is heavier……..</vt:lpstr>
      <vt:lpstr>Consider these…..</vt:lpstr>
      <vt:lpstr>Some Facts:</vt:lpstr>
      <vt:lpstr>Slide 7</vt:lpstr>
      <vt:lpstr>Something IMPORTANT</vt:lpstr>
      <vt:lpstr>Slide 9</vt:lpstr>
      <vt:lpstr>Slide 10</vt:lpstr>
      <vt:lpstr>EXAMPLE:</vt:lpstr>
      <vt:lpstr>Where do the UNITS of density  come from?</vt:lpstr>
      <vt:lpstr>Here’s how it works:</vt:lpstr>
      <vt:lpstr>The other units of density:</vt:lpstr>
      <vt:lpstr>mL = cc = cm3</vt:lpstr>
      <vt:lpstr>Show your work…..</vt:lpstr>
      <vt:lpstr>Here’s how it should look:</vt:lpstr>
      <vt:lpstr>Sink or Float?????</vt:lpstr>
      <vt:lpstr>Remember the Magic Potato?</vt:lpstr>
      <vt:lpstr>Density Columns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Bhallas</dc:creator>
  <cp:lastModifiedBy>bpannizzo</cp:lastModifiedBy>
  <cp:revision>16</cp:revision>
  <dcterms:created xsi:type="dcterms:W3CDTF">2012-09-29T02:08:21Z</dcterms:created>
  <dcterms:modified xsi:type="dcterms:W3CDTF">2018-09-18T20:26:45Z</dcterms:modified>
</cp:coreProperties>
</file>