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66" r:id="rId17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F992606-ABDD-4DAF-A0AB-B3584D5112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4CD3D-4866-42A6-9261-36EC1318DB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EF314-C9B3-4F98-9FDD-80A91303D4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31C996-AA99-40D0-9129-9C0A1A2A32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1AA1C-06FE-4BD0-A212-8107C752B2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E76E9-9C0C-40E8-ABAB-504CD2D684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05D1FA-F375-4F37-BD23-58E791041F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4B749-2FF5-40B3-B1E4-F1180CA68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E44A9-E5AB-4BA0-A85B-008B871BC7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1B8FFC-51FF-45AF-BC86-A30E91E3D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ED6C1-3113-4A90-BE06-274A505198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9AD55-4BBF-4074-81D5-B91875528E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2938DA1-FCBF-47F8-8047-E867660117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gif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reading%20the%20graduated%20cylinder.pp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609600" y="12192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6600" b="1">
                <a:solidFill>
                  <a:srgbClr val="000099"/>
                </a:solidFill>
                <a:latin typeface="Calibri" pitchFamily="34" charset="0"/>
              </a:rPr>
              <a:t>Reading the Graduated Cylinder</a:t>
            </a:r>
          </a:p>
        </p:txBody>
      </p:sp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1371600" y="36576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lang="en-US" sz="5400" b="1">
                <a:solidFill>
                  <a:srgbClr val="FF0000"/>
                </a:solidFill>
                <a:latin typeface="Calibri" pitchFamily="34" charset="0"/>
              </a:rPr>
              <a:t>	And all about the Meniscus!</a:t>
            </a:r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3324225" y="388938"/>
            <a:ext cx="23431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800"/>
              <a:t>Unit 2-3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ChangeArrowheads="1"/>
          </p:cNvSpPr>
          <p:nvPr/>
        </p:nvSpPr>
        <p:spPr bwMode="auto">
          <a:xfrm>
            <a:off x="685800" y="17526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>
                <a:solidFill>
                  <a:srgbClr val="CC3300"/>
                </a:solidFill>
                <a:latin typeface="Kristen ITC" pitchFamily="66" charset="0"/>
                <a:cs typeface="Tahoma" pitchFamily="34" charset="0"/>
              </a:rPr>
              <a:t>Water Displacement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371600" y="36576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CC3300"/>
                </a:solidFill>
                <a:latin typeface="Comic Sans MS" pitchFamily="66" charset="0"/>
                <a:cs typeface="Tahoma" pitchFamily="34" charset="0"/>
              </a:rPr>
              <a:t>Used to find the _________ of an irregularly shaped object.</a:t>
            </a:r>
            <a:endParaRPr lang="en-US" sz="3200" b="1" i="1" u="sng">
              <a:solidFill>
                <a:srgbClr val="CC3300"/>
              </a:solidFill>
              <a:latin typeface="Comic Sans MS" pitchFamily="66" charset="0"/>
              <a:cs typeface="Tahoma" pitchFamily="34" charset="0"/>
            </a:endParaRPr>
          </a:p>
        </p:txBody>
      </p:sp>
      <p:pic>
        <p:nvPicPr>
          <p:cNvPr id="12292" name="Picture 4" descr="j02997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8600"/>
            <a:ext cx="18272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j033689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5318125"/>
            <a:ext cx="16287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 descr="j01777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343400"/>
            <a:ext cx="1473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>
                <a:solidFill>
                  <a:srgbClr val="CC3300"/>
                </a:solidFill>
                <a:latin typeface="Kristen ITC" pitchFamily="66" charset="0"/>
              </a:rPr>
              <a:t>The general idea: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CC3300"/>
                </a:solidFill>
                <a:latin typeface="Comic Sans MS" pitchFamily="66" charset="0"/>
              </a:rPr>
              <a:t>When an object is placed in water it will “_______” water out of the way.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00063" y="2892425"/>
            <a:ext cx="7696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200" b="1">
                <a:solidFill>
                  <a:srgbClr val="CC3300"/>
                </a:solidFill>
                <a:latin typeface="Comic Sans MS" pitchFamily="66" charset="0"/>
              </a:rPr>
              <a:t> The amount of ______________ is equal to the amount of __________ __________________.</a:t>
            </a:r>
          </a:p>
          <a:p>
            <a:pPr eaLnBrk="1" hangingPunct="1">
              <a:spcBef>
                <a:spcPct val="50000"/>
              </a:spcBef>
            </a:pPr>
            <a:endParaRPr lang="en-US" sz="3200" b="1">
              <a:solidFill>
                <a:srgbClr val="CC3300"/>
              </a:solidFill>
              <a:latin typeface="Viner Hand ITC" pitchFamily="66" charset="0"/>
            </a:endParaRPr>
          </a:p>
        </p:txBody>
      </p:sp>
      <p:pic>
        <p:nvPicPr>
          <p:cNvPr id="5" name="Picture 5" descr="j0281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458913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j02016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900613"/>
            <a:ext cx="25146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j0281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58913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>
                <a:solidFill>
                  <a:srgbClr val="CC3300"/>
                </a:solidFill>
                <a:latin typeface="Kristen ITC" pitchFamily="66" charset="0"/>
              </a:rPr>
              <a:t>So…..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 b="1">
                <a:solidFill>
                  <a:srgbClr val="000099"/>
                </a:solidFill>
                <a:latin typeface="Comic Sans MS" pitchFamily="66" charset="0"/>
              </a:rPr>
              <a:t>We can use this to find out the _______ of things that have ______ ________ that we cannot measure.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57400" y="3276600"/>
            <a:ext cx="541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Comic Sans MS" pitchFamily="66" charset="0"/>
              </a:rPr>
              <a:t>Like:</a:t>
            </a:r>
          </a:p>
        </p:txBody>
      </p:sp>
      <p:pic>
        <p:nvPicPr>
          <p:cNvPr id="5" name="Picture 5" descr="j0281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458913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j02016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648200"/>
            <a:ext cx="289560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j02811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58913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j029976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048000"/>
            <a:ext cx="1827213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j033689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5410200"/>
            <a:ext cx="16287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j017773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4267200"/>
            <a:ext cx="1473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>
                <a:solidFill>
                  <a:srgbClr val="CC3300"/>
                </a:solidFill>
                <a:latin typeface="Kristen ITC" pitchFamily="66" charset="0"/>
              </a:rPr>
              <a:t>The Steps: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0099"/>
                </a:solidFill>
                <a:latin typeface="Comic Sans MS" pitchFamily="66" charset="0"/>
              </a:rPr>
              <a:t>1.  Record the level of water in the graduated cylinder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Remember there needs to be enough to cover whatever object you are measuring!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" y="3810000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000099"/>
                </a:solidFill>
                <a:latin typeface="Comic Sans MS" pitchFamily="66" charset="0"/>
              </a:rPr>
              <a:t>2.  Place the object in the cylinder and record the new volume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57200" y="5105400"/>
            <a:ext cx="7696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000099"/>
                </a:solidFill>
                <a:latin typeface="Comic Sans MS" pitchFamily="66" charset="0"/>
              </a:rPr>
              <a:t>3.  Subtract the old volume from the new volume to find the volume of your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>
                <a:solidFill>
                  <a:srgbClr val="CC3300"/>
                </a:solidFill>
                <a:latin typeface="Kristen ITC" pitchFamily="66" charset="0"/>
              </a:rPr>
              <a:t>Can use an overflow container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4572000"/>
            <a:ext cx="82296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rgbClr val="000099"/>
                </a:solidFill>
                <a:latin typeface="Comic Sans MS" pitchFamily="66" charset="0"/>
              </a:rPr>
              <a:t>These work the same as before.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000099"/>
                </a:solidFill>
                <a:latin typeface="Comic Sans MS" pitchFamily="66" charset="0"/>
              </a:rPr>
              <a:t>Now we just record how much water is actually pushed out of the container!</a:t>
            </a:r>
          </a:p>
        </p:txBody>
      </p:sp>
      <p:pic>
        <p:nvPicPr>
          <p:cNvPr id="4" name="Picture 5" descr="volume-measurement-irregular-soli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28384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u15_i01_web_overflow_and_cu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828800"/>
            <a:ext cx="30099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>
                <a:solidFill>
                  <a:srgbClr val="CC3300"/>
                </a:solidFill>
                <a:latin typeface="Kristen ITC" pitchFamily="66" charset="0"/>
              </a:rPr>
              <a:t>Let’s try one…. Or a few 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19200"/>
            <a:ext cx="24384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295400"/>
            <a:ext cx="21875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962400"/>
            <a:ext cx="235108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7" descr="MCj044202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58050" y="914400"/>
            <a:ext cx="18859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3962400"/>
            <a:ext cx="24241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ahoma" pitchFamily="34" charset="0"/>
              </a:rPr>
              <a:t>A note about volume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you want to know the volume of a </a:t>
            </a:r>
            <a:r>
              <a:rPr lang="en-US" b="1" u="sng" smtClean="0">
                <a:solidFill>
                  <a:srgbClr val="FF0000"/>
                </a:solidFill>
              </a:rPr>
              <a:t>REGULAR</a:t>
            </a:r>
            <a:r>
              <a:rPr lang="en-US" smtClean="0"/>
              <a:t> shaped object, use </a:t>
            </a:r>
          </a:p>
          <a:p>
            <a:pPr algn="ctr"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________________</a:t>
            </a:r>
          </a:p>
          <a:p>
            <a:pPr algn="ctr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If you want to know the volume of an </a:t>
            </a:r>
            <a:r>
              <a:rPr lang="en-US" b="1" u="sng" smtClean="0">
                <a:solidFill>
                  <a:srgbClr val="FF0000"/>
                </a:solidFill>
              </a:rPr>
              <a:t>IRREGULAR</a:t>
            </a:r>
            <a:r>
              <a:rPr lang="en-US" smtClean="0"/>
              <a:t> shaped object, use </a:t>
            </a:r>
          </a:p>
          <a:p>
            <a:pPr algn="ctr" eaLnBrk="1" hangingPunct="1">
              <a:buFontTx/>
              <a:buNone/>
            </a:pPr>
            <a:r>
              <a:rPr lang="en-US" smtClean="0"/>
              <a:t>	__________________________</a:t>
            </a: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>
                <a:solidFill>
                  <a:schemeClr val="tx2"/>
                </a:solidFill>
                <a:latin typeface="Comic Sans MS" pitchFamily="66" charset="0"/>
              </a:rPr>
              <a:t>Graduated Cylinder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90600" y="5334000"/>
            <a:ext cx="381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Comic Sans MS" pitchFamily="66" charset="0"/>
              </a:rPr>
              <a:t>How do we use it…..?  </a:t>
            </a:r>
          </a:p>
        </p:txBody>
      </p:sp>
      <p:pic>
        <p:nvPicPr>
          <p:cNvPr id="4100" name="Picture 5" descr="602560-Ser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27241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419600" y="2133600"/>
            <a:ext cx="342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  <a:latin typeface="Comic Sans MS" pitchFamily="66" charset="0"/>
              </a:rPr>
              <a:t>- Come in different sizes for different measurements. 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419600" y="3429000"/>
            <a:ext cx="411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9900CC"/>
                </a:solidFill>
                <a:latin typeface="Comic Sans MS" pitchFamily="66" charset="0"/>
              </a:rPr>
              <a:t>- Small ones measure small volumes, big ones measure big volumes!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886200" y="60960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Comic Sans MS" pitchFamily="66" charset="0"/>
                <a:hlinkClick r:id="rId3" action="ppaction://hlinkpres?slideindex=1&amp;slidetitle="/>
              </a:rPr>
              <a:t>Let's See!</a:t>
            </a:r>
            <a:endParaRPr lang="en-US" sz="3200" b="1">
              <a:latin typeface="Comic Sans MS" pitchFamily="66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990600" y="1268413"/>
            <a:ext cx="7162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Comic Sans MS" pitchFamily="66" charset="0"/>
              </a:rPr>
              <a:t>Measures volume in _________ (or milliliters)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/>
      <p:bldP spid="5128" grpId="0"/>
      <p:bldP spid="51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 txBox="1">
            <a:spLocks noChangeArrowheads="1"/>
          </p:cNvSpPr>
          <p:nvPr/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 u="sng">
                <a:solidFill>
                  <a:schemeClr val="accent2"/>
                </a:solidFill>
                <a:latin typeface="Calibri" pitchFamily="34" charset="0"/>
              </a:rPr>
              <a:t>Reading the Graduated Cylinder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457200" y="1600200"/>
            <a:ext cx="472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alibri" pitchFamily="34" charset="0"/>
              </a:rPr>
              <a:t>Liquids in glass and some plastic containers ________ at the edges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alibri" pitchFamily="34" charset="0"/>
              </a:rPr>
              <a:t>Changing the diameter of the cylinder will change the shape of the curve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Calibri" pitchFamily="34" charset="0"/>
              </a:rPr>
              <a:t>This curve is called the _____________.</a:t>
            </a:r>
            <a:endParaRPr lang="en-US" sz="32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4" name="Picture 9" descr="meniscu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209800"/>
            <a:ext cx="2976563" cy="3352800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457200" y="1905000"/>
            <a:ext cx="830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4000" b="1">
                <a:latin typeface="Calibri" pitchFamily="34" charset="0"/>
              </a:rPr>
              <a:t>Your eye should be _________ with the top of the liquid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40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3" name="Picture 6" descr="anglemeniscus"/>
          <p:cNvPicPr>
            <a:picLocks noChangeAspect="1" noChangeArrowheads="1"/>
          </p:cNvPicPr>
          <p:nvPr/>
        </p:nvPicPr>
        <p:blipFill>
          <a:blip r:embed="rId2" cstate="print">
            <a:lum bright="-24000" contrast="28000"/>
          </a:blip>
          <a:srcRect/>
          <a:stretch>
            <a:fillRect/>
          </a:stretch>
        </p:blipFill>
        <p:spPr bwMode="auto">
          <a:xfrm>
            <a:off x="4343400" y="3352800"/>
            <a:ext cx="4410075" cy="3287713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57200" y="3657600"/>
            <a:ext cx="3886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Calibri" pitchFamily="34" charset="0"/>
              </a:rPr>
              <a:t>You should read to the ________ of the </a:t>
            </a:r>
            <a:r>
              <a:rPr lang="en-US" sz="4000" b="1">
                <a:solidFill>
                  <a:srgbClr val="FF0000"/>
                </a:solidFill>
                <a:latin typeface="Calibri" pitchFamily="34" charset="0"/>
              </a:rPr>
              <a:t>MENISCUS</a:t>
            </a:r>
          </a:p>
        </p:txBody>
      </p:sp>
      <p:sp>
        <p:nvSpPr>
          <p:cNvPr id="6149" name="Rectangle 4"/>
          <p:cNvSpPr txBox="1">
            <a:spLocks noChangeArrowheads="1"/>
          </p:cNvSpPr>
          <p:nvPr/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 u="sng">
                <a:solidFill>
                  <a:schemeClr val="accent2"/>
                </a:solidFill>
                <a:latin typeface="Calibri" pitchFamily="34" charset="0"/>
              </a:rPr>
              <a:t>Reading the Graduated Cylinder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2133600"/>
            <a:ext cx="4038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5400" b="1">
                <a:latin typeface="Calibri" pitchFamily="34" charset="0"/>
              </a:rPr>
              <a:t>What is this reading?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5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7171" name="Picture 6" descr="readmenisc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43088"/>
            <a:ext cx="4038600" cy="403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14400" y="4495800"/>
            <a:ext cx="3048000" cy="1006475"/>
          </a:xfrm>
          <a:prstGeom prst="rect">
            <a:avLst/>
          </a:prstGeom>
          <a:solidFill>
            <a:srgbClr val="00FFFF">
              <a:alpha val="3215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Calibri" pitchFamily="34" charset="0"/>
              </a:rPr>
              <a:t>18.0 ml</a:t>
            </a:r>
          </a:p>
        </p:txBody>
      </p:sp>
      <p:sp>
        <p:nvSpPr>
          <p:cNvPr id="7173" name="Rectangle 4"/>
          <p:cNvSpPr txBox="1">
            <a:spLocks noChangeArrowheads="1"/>
          </p:cNvSpPr>
          <p:nvPr/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 u="sng">
                <a:solidFill>
                  <a:schemeClr val="accent2"/>
                </a:solidFill>
                <a:latin typeface="Calibri" pitchFamily="34" charset="0"/>
              </a:rPr>
              <a:t>Reading the Graduated Cylinder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85800" y="2133600"/>
            <a:ext cx="4038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5400" b="1">
                <a:latin typeface="Calibri" pitchFamily="34" charset="0"/>
              </a:rPr>
              <a:t>What is this reading?</a:t>
            </a:r>
            <a:endParaRPr lang="en-US" sz="5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8195" name="Picture 6" descr="cyl36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524000"/>
            <a:ext cx="130333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914400" y="4495800"/>
            <a:ext cx="3048000" cy="1006475"/>
          </a:xfrm>
          <a:prstGeom prst="rect">
            <a:avLst/>
          </a:prstGeom>
          <a:solidFill>
            <a:srgbClr val="00FFFF">
              <a:alpha val="3215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Calibri" pitchFamily="34" charset="0"/>
              </a:rPr>
              <a:t>36.5 ml</a:t>
            </a:r>
          </a:p>
        </p:txBody>
      </p:sp>
      <p:sp>
        <p:nvSpPr>
          <p:cNvPr id="8197" name="Rectangle 4"/>
          <p:cNvSpPr txBox="1">
            <a:spLocks noChangeArrowheads="1"/>
          </p:cNvSpPr>
          <p:nvPr/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 u="sng">
                <a:solidFill>
                  <a:schemeClr val="accent2"/>
                </a:solidFill>
                <a:latin typeface="Calibri" pitchFamily="34" charset="0"/>
              </a:rPr>
              <a:t>Reading the Graduated Cylinder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4038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5400" b="1">
                <a:latin typeface="Calibri" pitchFamily="34" charset="0"/>
              </a:rPr>
              <a:t>What is this reading?</a:t>
            </a:r>
            <a:endParaRPr lang="en-US" sz="5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9219" name="Picture 6" descr="cyl42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600200"/>
            <a:ext cx="12636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143000" y="4343400"/>
            <a:ext cx="3048000" cy="1006475"/>
          </a:xfrm>
          <a:prstGeom prst="rect">
            <a:avLst/>
          </a:prstGeom>
          <a:solidFill>
            <a:srgbClr val="00FFFF">
              <a:alpha val="3215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Calibri" pitchFamily="34" charset="0"/>
              </a:rPr>
              <a:t>42.9 ml</a:t>
            </a:r>
          </a:p>
        </p:txBody>
      </p:sp>
      <p:sp>
        <p:nvSpPr>
          <p:cNvPr id="9221" name="Rectangle 4"/>
          <p:cNvSpPr txBox="1">
            <a:spLocks noChangeArrowheads="1"/>
          </p:cNvSpPr>
          <p:nvPr/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 u="sng">
                <a:solidFill>
                  <a:schemeClr val="accent2"/>
                </a:solidFill>
                <a:latin typeface="Calibri" pitchFamily="34" charset="0"/>
              </a:rPr>
              <a:t>Reading the Graduated Cylinder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457200" y="2057400"/>
            <a:ext cx="4038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5400" b="1">
                <a:latin typeface="Calibri" pitchFamily="34" charset="0"/>
              </a:rPr>
              <a:t>What is this reading?</a:t>
            </a:r>
            <a:endParaRPr lang="en-US" sz="5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0243" name="Picture 6" descr="segment47 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981200"/>
            <a:ext cx="2093913" cy="325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219200" y="4419600"/>
            <a:ext cx="3048000" cy="1006475"/>
          </a:xfrm>
          <a:prstGeom prst="rect">
            <a:avLst/>
          </a:prstGeom>
          <a:solidFill>
            <a:srgbClr val="00FFFF">
              <a:alpha val="3215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Calibri" pitchFamily="34" charset="0"/>
              </a:rPr>
              <a:t>47.0 ml</a:t>
            </a:r>
          </a:p>
        </p:txBody>
      </p:sp>
      <p:sp>
        <p:nvSpPr>
          <p:cNvPr id="10245" name="Rectangle 4"/>
          <p:cNvSpPr txBox="1">
            <a:spLocks noChangeArrowheads="1"/>
          </p:cNvSpPr>
          <p:nvPr/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 u="sng">
                <a:solidFill>
                  <a:schemeClr val="accent2"/>
                </a:solidFill>
                <a:latin typeface="Calibri" pitchFamily="34" charset="0"/>
              </a:rPr>
              <a:t>Reading the Graduated Cylinder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4038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5400" b="1">
                <a:latin typeface="Calibri" pitchFamily="34" charset="0"/>
              </a:rPr>
              <a:t>What is this reading?</a:t>
            </a:r>
            <a:endParaRPr lang="en-US" sz="5400" b="1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11267" name="Picture 6" descr="segment61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981200"/>
            <a:ext cx="2093913" cy="325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447800" y="4419600"/>
            <a:ext cx="3048000" cy="1006475"/>
          </a:xfrm>
          <a:prstGeom prst="rect">
            <a:avLst/>
          </a:prstGeom>
          <a:solidFill>
            <a:srgbClr val="00FFFF">
              <a:alpha val="3215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rgbClr val="FF0000"/>
                </a:solidFill>
                <a:latin typeface="Calibri" pitchFamily="34" charset="0"/>
              </a:rPr>
              <a:t>61.2 ml</a:t>
            </a:r>
          </a:p>
        </p:txBody>
      </p:sp>
      <p:sp>
        <p:nvSpPr>
          <p:cNvPr id="11269" name="Rectangle 4"/>
          <p:cNvSpPr txBox="1">
            <a:spLocks noChangeArrowheads="1"/>
          </p:cNvSpPr>
          <p:nvPr/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4400" b="1" u="sng">
                <a:solidFill>
                  <a:schemeClr val="accent2"/>
                </a:solidFill>
                <a:latin typeface="Calibri" pitchFamily="34" charset="0"/>
              </a:rPr>
              <a:t>Reading the Graduated Cylinder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356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Comic Sans MS</vt:lpstr>
      <vt:lpstr>Kristen ITC</vt:lpstr>
      <vt:lpstr>Tahoma</vt:lpstr>
      <vt:lpstr>Viner Hand ITC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A note about volume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Bhallas</dc:creator>
  <cp:lastModifiedBy>bpannizzo</cp:lastModifiedBy>
  <cp:revision>7</cp:revision>
  <dcterms:created xsi:type="dcterms:W3CDTF">2012-09-29T02:06:46Z</dcterms:created>
  <dcterms:modified xsi:type="dcterms:W3CDTF">2018-09-18T20:26:17Z</dcterms:modified>
</cp:coreProperties>
</file>