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3" r:id="rId6"/>
    <p:sldId id="270" r:id="rId7"/>
    <p:sldId id="271" r:id="rId8"/>
    <p:sldId id="260" r:id="rId9"/>
    <p:sldId id="261" r:id="rId10"/>
    <p:sldId id="262" r:id="rId11"/>
    <p:sldId id="266" r:id="rId12"/>
    <p:sldId id="264" r:id="rId13"/>
    <p:sldId id="267" r:id="rId14"/>
    <p:sldId id="268" r:id="rId15"/>
    <p:sldId id="269" r:id="rId16"/>
    <p:sldId id="272" r:id="rId1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33"/>
    <a:srgbClr val="339966"/>
    <a:srgbClr val="33CCFF"/>
    <a:srgbClr val="FFEA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E6D58B-B4A2-4AF0-80FA-AE8476875C06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BA5BF3C-AB76-49E4-98FB-0866684207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1773ED-9EA9-4A00-A11C-9B3FF29A2C92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Calibri" pitchFamily="34" charset="0"/>
              </a:defRPr>
            </a:lvl1pPr>
          </a:lstStyle>
          <a:p>
            <a:fld id="{C4D438DC-C0A0-4D45-9191-603007B3A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9123-5147-4D68-A56A-499A667EAB2E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C54C6-267A-4265-8C77-485700727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6B57-4CAB-42F8-9C12-4D69D37069C9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07713-F87C-4641-8A44-60BE25400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C74D2-F82D-4872-9CEF-995AA149C891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6C459-589E-4BC1-9329-6FE674C03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999CD-D840-48D6-844A-C2F74DD1CECB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E3F43-BA0C-45D8-AC68-397F7E93D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1BFC3-4621-40F2-94F4-C42C7BC38EA2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9C31-B4E4-4FF1-94FF-289EDE883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BD52-2CB3-44AC-9197-CFC587E01999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2F56F-9068-4AC4-A635-59EDFD8F7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785D-0EDC-4B4E-BE12-047DAA78F86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122D0-E934-4B44-BD2A-2829D13CD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305A-18B3-4667-954B-38EB1523B0C8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DC13A-DC41-4B68-B823-A7D696394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9098-0BF7-480E-8034-A34ABBB802A1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CFE6-627F-4C53-84EF-465CE7D7D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84715-8645-4502-A5EA-FE1264FC12AF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D9799-B033-4E08-8658-7E7B726D6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C461-A81A-45A1-AA6B-63D8546E58D1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59C7-8EE1-46BF-A522-DC9BB10BB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76D8E5-32B8-4C68-858B-B43406D2DFC9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BF72D3C-F6D2-45DA-B6B5-1029B1198A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lessontutor.com/stairchrt3.gi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Metric Conversions!</a:t>
            </a:r>
          </a:p>
        </p:txBody>
      </p:sp>
      <p:pic>
        <p:nvPicPr>
          <p:cNvPr id="4099" name="Picture 6" descr="Metric_Sys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971800"/>
            <a:ext cx="1905000" cy="1924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0" name="Picture 8" descr="fotolia5010989XS-main_F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819400"/>
            <a:ext cx="3276600" cy="218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3467100" y="346075"/>
            <a:ext cx="2438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800"/>
              <a:t>Unit 2-2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Let’s do an example! </a:t>
            </a:r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  <a:sym typeface="Wingdings" pitchFamily="2" charset="2"/>
              </a:rPr>
              <a:t></a:t>
            </a:r>
            <a:endParaRPr lang="en-US" altLang="en-US" b="1" smtClean="0">
              <a:solidFill>
                <a:schemeClr val="folHlink"/>
              </a:solidFill>
              <a:latin typeface="Kristen ITC" pitchFamily="66" charset="0"/>
            </a:endParaRPr>
          </a:p>
        </p:txBody>
      </p:sp>
      <p:graphicFrame>
        <p:nvGraphicFramePr>
          <p:cNvPr id="19557" name="Group 101"/>
          <p:cNvGraphicFramePr>
            <a:graphicFrameLocks noGrp="1"/>
          </p:cNvGraphicFramePr>
          <p:nvPr/>
        </p:nvGraphicFramePr>
        <p:xfrm>
          <a:off x="457200" y="1600200"/>
          <a:ext cx="8305800" cy="4495800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</a:rPr>
                        <a:t>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Kilo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1.6 km = 1 mile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Hecto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 hm is the length of 2.5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Deka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 dam is the size of a schoolbus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Deci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 dm is the size of a scotch tape dispenser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Centi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2.5 cm is the diameter of a quarter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Milli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 mm is the thickness of a dime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Kristen ITC" pitchFamily="66" charset="0"/>
              </a:rPr>
              <a:t>Using Steps</a:t>
            </a:r>
          </a:p>
        </p:txBody>
      </p:sp>
      <p:pic>
        <p:nvPicPr>
          <p:cNvPr id="4" name="Picture 4" descr="http://www.lessontutor.com/stairchrt3.gif"/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381000" y="1676400"/>
            <a:ext cx="8534400" cy="3962400"/>
          </a:xfrm>
          <a:solidFill>
            <a:srgbClr val="FFFF66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Kristen ITC" pitchFamily="66" charset="0"/>
              </a:rPr>
              <a:t>Understanding Unit Conversions</a:t>
            </a:r>
          </a:p>
        </p:txBody>
      </p:sp>
      <p:sp>
        <p:nvSpPr>
          <p:cNvPr id="25603" name="AutoShape 12"/>
          <p:cNvSpPr>
            <a:spLocks noChangeAspect="1" noChangeArrowheads="1" noTextEdit="1"/>
          </p:cNvSpPr>
          <p:nvPr/>
        </p:nvSpPr>
        <p:spPr bwMode="auto">
          <a:xfrm>
            <a:off x="1295400" y="1295400"/>
            <a:ext cx="60198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7" name="Text Box 11"/>
          <p:cNvSpPr txBox="1">
            <a:spLocks noChangeArrowheads="1"/>
          </p:cNvSpPr>
          <p:nvPr/>
        </p:nvSpPr>
        <p:spPr bwMode="auto">
          <a:xfrm>
            <a:off x="1219200" y="33528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16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Kilo       Hecto       Deka                            deci             centi             milli              </a:t>
            </a:r>
            <a:endParaRPr lang="en-US" altLang="en-US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08" name="Line 10"/>
          <p:cNvSpPr>
            <a:spLocks noChangeShapeType="1"/>
          </p:cNvSpPr>
          <p:nvPr/>
        </p:nvSpPr>
        <p:spPr bwMode="auto">
          <a:xfrm>
            <a:off x="1460500" y="2590800"/>
            <a:ext cx="0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2359025" y="2590800"/>
            <a:ext cx="0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3333750" y="2590800"/>
            <a:ext cx="0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376863" y="2590800"/>
            <a:ext cx="0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>
            <a:off x="6553200" y="2590800"/>
            <a:ext cx="1588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5"/>
          <p:cNvSpPr>
            <a:spLocks noChangeShapeType="1"/>
          </p:cNvSpPr>
          <p:nvPr/>
        </p:nvSpPr>
        <p:spPr bwMode="auto">
          <a:xfrm>
            <a:off x="7820025" y="2590800"/>
            <a:ext cx="0" cy="739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4"/>
          <p:cNvSpPr>
            <a:spLocks noChangeShapeType="1"/>
          </p:cNvSpPr>
          <p:nvPr/>
        </p:nvSpPr>
        <p:spPr bwMode="auto">
          <a:xfrm>
            <a:off x="4308475" y="2514600"/>
            <a:ext cx="0" cy="1389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3"/>
          <p:cNvSpPr txBox="1">
            <a:spLocks noChangeArrowheads="1"/>
          </p:cNvSpPr>
          <p:nvPr/>
        </p:nvSpPr>
        <p:spPr bwMode="auto">
          <a:xfrm>
            <a:off x="1066800" y="3652838"/>
            <a:ext cx="74676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 1000</a:t>
            </a:r>
            <a:r>
              <a:rPr lang="en-US" altLang="en-US" baseline="300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         </a:t>
            </a:r>
            <a:r>
              <a:rPr lang="en-US" altLang="en-US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100</a:t>
            </a:r>
            <a:r>
              <a:rPr lang="en-US" altLang="en-US" baseline="300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              </a:t>
            </a:r>
            <a:r>
              <a:rPr lang="en-US" altLang="en-US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10</a:t>
            </a:r>
            <a:r>
              <a:rPr lang="en-US" altLang="en-US" baseline="300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                                        </a:t>
            </a:r>
            <a:r>
              <a:rPr lang="en-US" altLang="en-US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0.1            0.01           0.001                </a:t>
            </a:r>
            <a:endParaRPr lang="en-US" altLang="en-US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16" name="Text Box 2"/>
          <p:cNvSpPr txBox="1">
            <a:spLocks noChangeArrowheads="1"/>
          </p:cNvSpPr>
          <p:nvPr/>
        </p:nvSpPr>
        <p:spPr bwMode="auto">
          <a:xfrm>
            <a:off x="1168400" y="2133600"/>
            <a:ext cx="70850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 K        H        D       unit        d           c           m </a:t>
            </a:r>
            <a:endParaRPr lang="en-US" altLang="en-US" sz="240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914400" y="1319213"/>
            <a:ext cx="7467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K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ing 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H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enry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D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oesn’t  (usually)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D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rink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C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hocolate </a:t>
            </a:r>
            <a:r>
              <a:rPr lang="en-US" altLang="en-US" sz="2400" u="sng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M</a:t>
            </a:r>
            <a:r>
              <a:rPr lang="en-US" altLang="en-US" sz="24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ilk</a:t>
            </a:r>
            <a:endParaRPr lang="en-US" altLang="en-US" sz="240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3810000" y="3889375"/>
            <a:ext cx="14922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Comic Sans MS" pitchFamily="66" charset="0"/>
              </a:rPr>
              <a:t>grams (g) liters (l)  meters (m)</a:t>
            </a:r>
            <a:endParaRPr lang="en-US" altLang="en-US" sz="200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endParaRPr lang="en-US" altLang="en-US" sz="200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68263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900">
                <a:latin typeface="Comic Sans MS" pitchFamily="66" charset="0"/>
                <a:cs typeface="Arial" pitchFamily="34" charset="0"/>
              </a:rPr>
              <a:t/>
            </a:r>
            <a:br>
              <a:rPr lang="en-US" altLang="en-US" sz="900">
                <a:latin typeface="Comic Sans MS" pitchFamily="66" charset="0"/>
                <a:cs typeface="Arial" pitchFamily="34" charset="0"/>
              </a:rPr>
            </a:br>
            <a:endParaRPr lang="en-US" altLang="en-US">
              <a:latin typeface="Comic Sans MS" pitchFamily="66" charset="0"/>
              <a:cs typeface="Arial" pitchFamily="34" charset="0"/>
            </a:endParaRPr>
          </a:p>
          <a:p>
            <a:endParaRPr lang="en-US" altLang="en-US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1365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latin typeface="Comic Sans MS" pitchFamily="66" charset="0"/>
              <a:cs typeface="Arial" pitchFamily="34" charset="0"/>
            </a:endParaRPr>
          </a:p>
          <a:p>
            <a:endParaRPr lang="en-US" altLang="en-US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522" name="Rectangle 21"/>
          <p:cNvSpPr>
            <a:spLocks noChangeArrowheads="1"/>
          </p:cNvSpPr>
          <p:nvPr/>
        </p:nvSpPr>
        <p:spPr bwMode="auto">
          <a:xfrm>
            <a:off x="762000" y="5151438"/>
            <a:ext cx="7620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altLang="en-US" u="sng">
                <a:latin typeface="Comic Sans MS" pitchFamily="66" charset="0"/>
              </a:rPr>
              <a:t>The difference between each unit is one decimal place</a:t>
            </a:r>
            <a:r>
              <a:rPr lang="en-US" altLang="en-US">
                <a:latin typeface="Comic Sans MS" pitchFamily="66" charset="0"/>
              </a:rPr>
              <a:t>, or 10.  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altLang="en-US">
                <a:latin typeface="Comic Sans MS" pitchFamily="66" charset="0"/>
              </a:rPr>
              <a:t>As you go from </a:t>
            </a:r>
            <a:r>
              <a:rPr lang="en-US" altLang="en-US" u="sng">
                <a:latin typeface="Comic Sans MS" pitchFamily="66" charset="0"/>
              </a:rPr>
              <a:t>larger units to smaller units</a:t>
            </a:r>
            <a:r>
              <a:rPr lang="en-US" altLang="en-US">
                <a:latin typeface="Comic Sans MS" pitchFamily="66" charset="0"/>
              </a:rPr>
              <a:t>, </a:t>
            </a:r>
            <a:r>
              <a:rPr lang="en-US" altLang="en-US" u="sng">
                <a:latin typeface="Comic Sans MS" pitchFamily="66" charset="0"/>
              </a:rPr>
              <a:t>move the decimal place to the </a:t>
            </a:r>
            <a:r>
              <a:rPr lang="en-US" altLang="en-US" i="1" u="sng">
                <a:latin typeface="Comic Sans MS" pitchFamily="66" charset="0"/>
              </a:rPr>
              <a:t>right.</a:t>
            </a:r>
            <a:r>
              <a:rPr lang="en-US" altLang="en-US" i="1">
                <a:latin typeface="Comic Sans MS" pitchFamily="66" charset="0"/>
              </a:rPr>
              <a:t> </a:t>
            </a:r>
            <a:endParaRPr lang="en-US" altLang="en-US">
              <a:latin typeface="Comic Sans MS" pitchFamily="66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en-US" altLang="en-US">
                <a:latin typeface="Comic Sans MS" pitchFamily="66" charset="0"/>
              </a:rPr>
              <a:t>As you go from </a:t>
            </a:r>
            <a:r>
              <a:rPr lang="en-US" altLang="en-US" u="sng">
                <a:latin typeface="Comic Sans MS" pitchFamily="66" charset="0"/>
              </a:rPr>
              <a:t>smaller units to larger units</a:t>
            </a:r>
            <a:r>
              <a:rPr lang="en-US" altLang="en-US">
                <a:latin typeface="Comic Sans MS" pitchFamily="66" charset="0"/>
              </a:rPr>
              <a:t>, </a:t>
            </a:r>
            <a:r>
              <a:rPr lang="en-US" altLang="en-US" u="sng">
                <a:latin typeface="Comic Sans MS" pitchFamily="66" charset="0"/>
              </a:rPr>
              <a:t>move the decimal place to the </a:t>
            </a:r>
            <a:r>
              <a:rPr lang="en-US" altLang="en-US" i="1" u="sng">
                <a:latin typeface="Comic Sans MS" pitchFamily="66" charset="0"/>
              </a:rPr>
              <a:t>left</a:t>
            </a:r>
            <a:r>
              <a:rPr lang="en-US" altLang="en-US" i="1">
                <a:latin typeface="Comic Sans MS" pitchFamily="66" charset="0"/>
              </a:rPr>
              <a:t>. 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152400" y="9144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/>
      <p:bldP spid="21516" grpId="0"/>
      <p:bldP spid="21517" grpId="0"/>
      <p:bldP spid="21518" grpId="0"/>
      <p:bldP spid="215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Using a CHART:</a:t>
            </a:r>
          </a:p>
        </p:txBody>
      </p:sp>
      <p:graphicFrame>
        <p:nvGraphicFramePr>
          <p:cNvPr id="5" name="Group 224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99060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Kilo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Hecto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Deka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m/l/g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deci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centi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milli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225"/>
          <p:cNvSpPr>
            <a:spLocks/>
          </p:cNvSpPr>
          <p:nvPr/>
        </p:nvSpPr>
        <p:spPr bwMode="auto">
          <a:xfrm rot="5400000">
            <a:off x="1981200" y="6096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omic Sans MS" pitchFamily="66" charset="0"/>
            </a:endParaRPr>
          </a:p>
        </p:txBody>
      </p:sp>
      <p:sp>
        <p:nvSpPr>
          <p:cNvPr id="7" name="AutoShape 226"/>
          <p:cNvSpPr>
            <a:spLocks/>
          </p:cNvSpPr>
          <p:nvPr/>
        </p:nvSpPr>
        <p:spPr bwMode="auto">
          <a:xfrm rot="5400000">
            <a:off x="6705600" y="6096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Comic Sans MS" pitchFamily="66" charset="0"/>
            </a:endParaRPr>
          </a:p>
        </p:txBody>
      </p:sp>
      <p:sp>
        <p:nvSpPr>
          <p:cNvPr id="8" name="Text Box 227"/>
          <p:cNvSpPr txBox="1">
            <a:spLocks noChangeArrowheads="1"/>
          </p:cNvSpPr>
          <p:nvPr/>
        </p:nvSpPr>
        <p:spPr bwMode="auto">
          <a:xfrm>
            <a:off x="685800" y="11430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Used to measure bigger things!!</a:t>
            </a:r>
          </a:p>
        </p:txBody>
      </p:sp>
      <p:sp>
        <p:nvSpPr>
          <p:cNvPr id="9" name="Text Box 228"/>
          <p:cNvSpPr txBox="1">
            <a:spLocks noChangeArrowheads="1"/>
          </p:cNvSpPr>
          <p:nvPr/>
        </p:nvSpPr>
        <p:spPr bwMode="auto">
          <a:xfrm>
            <a:off x="5334000" y="12954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Used to measure smaller things!!</a:t>
            </a:r>
          </a:p>
        </p:txBody>
      </p:sp>
      <p:sp>
        <p:nvSpPr>
          <p:cNvPr id="10" name="Line 229"/>
          <p:cNvSpPr>
            <a:spLocks noChangeShapeType="1"/>
          </p:cNvSpPr>
          <p:nvPr/>
        </p:nvSpPr>
        <p:spPr bwMode="auto">
          <a:xfrm flipH="1">
            <a:off x="381000" y="3352800"/>
            <a:ext cx="320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1" name="Line 231"/>
          <p:cNvSpPr>
            <a:spLocks noChangeShapeType="1"/>
          </p:cNvSpPr>
          <p:nvPr/>
        </p:nvSpPr>
        <p:spPr bwMode="auto">
          <a:xfrm>
            <a:off x="5257800" y="33528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j-lt"/>
            </a:endParaRPr>
          </a:p>
        </p:txBody>
      </p:sp>
      <p:sp>
        <p:nvSpPr>
          <p:cNvPr id="12" name="Text Box 232"/>
          <p:cNvSpPr txBox="1">
            <a:spLocks noChangeArrowheads="1"/>
          </p:cNvSpPr>
          <p:nvPr/>
        </p:nvSpPr>
        <p:spPr bwMode="auto">
          <a:xfrm>
            <a:off x="304800" y="36576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- Moving to the left is like dividing.</a:t>
            </a:r>
          </a:p>
        </p:txBody>
      </p:sp>
      <p:sp>
        <p:nvSpPr>
          <p:cNvPr id="13" name="Text Box 233"/>
          <p:cNvSpPr txBox="1">
            <a:spLocks noChangeArrowheads="1"/>
          </p:cNvSpPr>
          <p:nvPr/>
        </p:nvSpPr>
        <p:spPr bwMode="auto">
          <a:xfrm>
            <a:off x="304800" y="43434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- Your number will get SMALLER (become a decimal)</a:t>
            </a:r>
          </a:p>
        </p:txBody>
      </p:sp>
      <p:sp>
        <p:nvSpPr>
          <p:cNvPr id="14" name="Text Box 234"/>
          <p:cNvSpPr txBox="1">
            <a:spLocks noChangeArrowheads="1"/>
          </p:cNvSpPr>
          <p:nvPr/>
        </p:nvSpPr>
        <p:spPr bwMode="auto">
          <a:xfrm>
            <a:off x="1905000" y="5638800"/>
            <a:ext cx="5105400" cy="663575"/>
          </a:xfrm>
          <a:prstGeom prst="rect">
            <a:avLst/>
          </a:prstGeom>
          <a:noFill/>
          <a:ln w="22225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folHlink"/>
                </a:solidFill>
                <a:latin typeface="Comic Sans MS" pitchFamily="66" charset="0"/>
              </a:rPr>
              <a:t>You will move your decimal point in the same direction that you moved on the chart! </a:t>
            </a:r>
          </a:p>
        </p:txBody>
      </p:sp>
      <p:sp>
        <p:nvSpPr>
          <p:cNvPr id="15" name="Text Box 235"/>
          <p:cNvSpPr txBox="1">
            <a:spLocks noChangeArrowheads="1"/>
          </p:cNvSpPr>
          <p:nvPr/>
        </p:nvSpPr>
        <p:spPr bwMode="auto">
          <a:xfrm>
            <a:off x="5181600" y="35052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- Moving to the right is like multiplying.</a:t>
            </a:r>
          </a:p>
        </p:txBody>
      </p:sp>
      <p:sp>
        <p:nvSpPr>
          <p:cNvPr id="16" name="Text Box 236"/>
          <p:cNvSpPr txBox="1">
            <a:spLocks noChangeArrowheads="1"/>
          </p:cNvSpPr>
          <p:nvPr/>
        </p:nvSpPr>
        <p:spPr bwMode="auto">
          <a:xfrm>
            <a:off x="5105400" y="44196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-Your number will get BIGGER!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9" grpId="0"/>
      <p:bldP spid="12" grpId="0"/>
      <p:bldP spid="13" grpId="0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How we do it…..</a:t>
            </a:r>
          </a:p>
        </p:txBody>
      </p:sp>
      <p:graphicFrame>
        <p:nvGraphicFramePr>
          <p:cNvPr id="23582" name="Group 30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743200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954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Kilo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Hecto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Deka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m/l/g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deci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centi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milli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990600" y="14478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Comic Sans MS" pitchFamily="66" charset="0"/>
              </a:rPr>
              <a:t>Convert:  23.45 mm to ______________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chemeClr val="folHlink"/>
                </a:solidFill>
                <a:latin typeface="Kristen ITC" pitchFamily="66" charset="0"/>
              </a:rPr>
              <a:t>Now Try These….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14400" y="13541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>
                <a:latin typeface="Comic Sans MS" pitchFamily="66" charset="0"/>
              </a:rPr>
              <a:t>1)  1000 mg = _______ g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1963738"/>
            <a:ext cx="647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2)  1 L = _______ mL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4400" y="2725738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3)  160 cm = _______ mm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4400" y="3487738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4)  14 km = _______ m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42975" y="4325938"/>
            <a:ext cx="541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5)  109 g = _______ hg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62025" y="5164138"/>
            <a:ext cx="490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6)  250 m = _______ km</a:t>
            </a:r>
          </a:p>
        </p:txBody>
      </p:sp>
      <p:pic>
        <p:nvPicPr>
          <p:cNvPr id="9" name="Picture 9" descr="MCj044042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914400"/>
            <a:ext cx="1736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j00788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429000"/>
            <a:ext cx="16779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76313" y="5973763"/>
            <a:ext cx="4322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7)  6 L = _______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7620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chemeClr val="folHlink"/>
                </a:solidFill>
                <a:latin typeface="Kristen ITC" pitchFamily="66" charset="0"/>
              </a:rPr>
              <a:t>Now Try These….</a:t>
            </a: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914400" y="13541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>
                <a:latin typeface="Comic Sans MS" pitchFamily="66" charset="0"/>
              </a:rPr>
              <a:t>1)  1000 mg = _______ g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200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1963738"/>
            <a:ext cx="647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2)  1 L = _______ mL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14400" y="2725738"/>
            <a:ext cx="6629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3)  160 cm = _______ mm 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14400" y="3487738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4)  14 km = _______ m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942975" y="4325938"/>
            <a:ext cx="541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5)  109 g = _______ hg 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962025" y="5164138"/>
            <a:ext cx="4905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6)  250 m = _______ km</a:t>
            </a:r>
          </a:p>
        </p:txBody>
      </p:sp>
      <p:pic>
        <p:nvPicPr>
          <p:cNvPr id="33801" name="Picture 9" descr="MCj044042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914400"/>
            <a:ext cx="1736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 descr="j00788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429000"/>
            <a:ext cx="16779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3" name="Rectangle 8"/>
          <p:cNvSpPr>
            <a:spLocks noChangeArrowheads="1"/>
          </p:cNvSpPr>
          <p:nvPr/>
        </p:nvSpPr>
        <p:spPr bwMode="auto">
          <a:xfrm>
            <a:off x="976313" y="5973763"/>
            <a:ext cx="4322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latin typeface="Comic Sans MS" pitchFamily="66" charset="0"/>
              </a:rPr>
              <a:t>7)  6 L = _______ mL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3810000" y="26670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1,600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2895600" y="19351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1,000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4343400" y="12954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3352800" y="34290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14,000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581400" y="4267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1.09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3581400" y="51355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0.250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124200" y="59436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66"/>
                </a:solidFill>
                <a:latin typeface="Comic Sans MS" pitchFamily="66" charset="0"/>
              </a:rPr>
              <a:t>6,000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  <p:bldP spid="71695" grpId="0"/>
      <p:bldP spid="71696" grpId="0"/>
      <p:bldP spid="71697" grpId="0"/>
      <p:bldP spid="71698" grpId="0"/>
      <p:bldP spid="71699" grpId="0"/>
      <p:bldP spid="717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Systems of Measurement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The</a:t>
            </a:r>
            <a:r>
              <a:rPr lang="en-US" altLang="en-US" b="1" i="1" smtClean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en-US" altLang="en-US" b="1" i="1" u="sng" smtClean="0">
                <a:solidFill>
                  <a:srgbClr val="FFEAD5"/>
                </a:solidFill>
                <a:latin typeface="Comic Sans MS" pitchFamily="66" charset="0"/>
              </a:rPr>
              <a:t>English system</a:t>
            </a:r>
            <a:r>
              <a:rPr lang="en-US" altLang="en-US" u="sng" smtClean="0">
                <a:latin typeface="Comic Sans MS" pitchFamily="66" charset="0"/>
              </a:rPr>
              <a:t> </a:t>
            </a:r>
            <a:r>
              <a:rPr lang="en-US" altLang="en-US" smtClean="0">
                <a:latin typeface="Comic Sans MS" pitchFamily="66" charset="0"/>
              </a:rPr>
              <a:t>is used in the United States.  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The units used are gallons, pounds, and feet.  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There are no standards in nature for these units.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The rest of the world uses another measurement system: the </a:t>
            </a:r>
            <a:r>
              <a:rPr lang="en-US" altLang="en-US" b="1" i="1" u="sng" smtClean="0">
                <a:solidFill>
                  <a:srgbClr val="FFEAD5"/>
                </a:solidFill>
                <a:latin typeface="Comic Sans MS" pitchFamily="66" charset="0"/>
              </a:rPr>
              <a:t>metric system.</a:t>
            </a:r>
            <a:endParaRPr lang="en-US" altLang="en-US" sz="2000" u="sng" smtClean="0">
              <a:solidFill>
                <a:srgbClr val="FFEAD5"/>
              </a:solidFill>
              <a:latin typeface="Comic Sans MS" pitchFamily="66" charset="0"/>
            </a:endParaRPr>
          </a:p>
          <a:p>
            <a:pPr eaLnBrk="1" hangingPunct="1"/>
            <a:endParaRPr lang="en-US" altLang="en-US" smtClean="0">
              <a:solidFill>
                <a:srgbClr val="FFEAD5"/>
              </a:solidFill>
              <a:latin typeface="Comic Sans MS" pitchFamily="66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38100">
            <a:solidFill>
              <a:srgbClr val="FFEAD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The Metric System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</a:t>
            </a:r>
            <a:r>
              <a:rPr lang="en-US" altLang="en-US" sz="3000" b="1" i="1" smtClean="0">
                <a:latin typeface="Comic Sans MS" pitchFamily="66" charset="0"/>
              </a:rPr>
              <a:t> </a:t>
            </a:r>
            <a:r>
              <a:rPr lang="en-US" altLang="en-US" sz="3000" b="1" i="1" u="sng" smtClean="0">
                <a:solidFill>
                  <a:srgbClr val="FFEAD5"/>
                </a:solidFill>
                <a:latin typeface="Comic Sans MS" pitchFamily="66" charset="0"/>
              </a:rPr>
              <a:t>metric system</a:t>
            </a:r>
            <a:r>
              <a:rPr lang="en-US" altLang="en-US" sz="3000" u="sng" smtClean="0">
                <a:latin typeface="Comic Sans MS" pitchFamily="66" charset="0"/>
              </a:rPr>
              <a:t> </a:t>
            </a:r>
            <a:r>
              <a:rPr lang="en-US" altLang="en-US" sz="3000" smtClean="0">
                <a:latin typeface="Comic Sans MS" pitchFamily="66" charset="0"/>
              </a:rPr>
              <a:t>is based on multiples of 10 (such as 100 and 1,000).  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Scientists all over the world use metric units.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This allows them to share scientific knowledge even when they speak different languages.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There is an </a:t>
            </a:r>
            <a:r>
              <a:rPr lang="en-US" altLang="en-US" sz="3000" b="1" i="1" smtClean="0">
                <a:solidFill>
                  <a:srgbClr val="FFEAD5"/>
                </a:solidFill>
                <a:latin typeface="Comic Sans MS" pitchFamily="66" charset="0"/>
              </a:rPr>
              <a:t>International System of Units </a:t>
            </a:r>
            <a:r>
              <a:rPr lang="en-US" altLang="en-US" sz="3000" smtClean="0">
                <a:latin typeface="Comic Sans MS" pitchFamily="66" charset="0"/>
              </a:rPr>
              <a:t>called the</a:t>
            </a:r>
            <a:r>
              <a:rPr lang="en-US" altLang="en-US" sz="3000" smtClean="0">
                <a:solidFill>
                  <a:srgbClr val="FFEAD5"/>
                </a:solidFill>
                <a:latin typeface="Comic Sans MS" pitchFamily="66" charset="0"/>
              </a:rPr>
              <a:t> </a:t>
            </a:r>
            <a:r>
              <a:rPr lang="en-US" altLang="en-US" sz="3000" b="1" i="1" smtClean="0">
                <a:solidFill>
                  <a:srgbClr val="FFEAD5"/>
                </a:solidFill>
                <a:latin typeface="Comic Sans MS" pitchFamily="66" charset="0"/>
              </a:rPr>
              <a:t>SI Units: </a:t>
            </a:r>
            <a:r>
              <a:rPr lang="en-US" altLang="en-US" sz="3000" b="1" i="1" u="sng" smtClean="0">
                <a:solidFill>
                  <a:schemeClr val="folHlink"/>
                </a:solidFill>
                <a:latin typeface="Comic Sans MS" pitchFamily="66" charset="0"/>
              </a:rPr>
              <a:t>meter, liter, and gram.</a:t>
            </a:r>
            <a:endParaRPr lang="en-US" altLang="en-US" sz="3000" u="sng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/>
            <a:endParaRPr lang="en-US" altLang="en-US" sz="3000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38100">
            <a:solidFill>
              <a:srgbClr val="FFEAD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SI Units: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 basic unit of length in science is called the </a:t>
            </a:r>
            <a:r>
              <a:rPr lang="en-US" altLang="en-US" sz="3000" b="1" i="1" u="sng" smtClean="0">
                <a:solidFill>
                  <a:schemeClr val="folHlink"/>
                </a:solidFill>
                <a:latin typeface="Comic Sans MS" pitchFamily="66" charset="0"/>
              </a:rPr>
              <a:t>meter</a:t>
            </a:r>
            <a:r>
              <a:rPr lang="en-US" altLang="en-US" sz="3000" smtClean="0">
                <a:solidFill>
                  <a:schemeClr val="folHlink"/>
                </a:solidFill>
                <a:latin typeface="Comic Sans MS" pitchFamily="66" charset="0"/>
              </a:rPr>
              <a:t> (m).</a:t>
            </a:r>
            <a:r>
              <a:rPr lang="en-US" altLang="en-US" sz="3000" smtClean="0">
                <a:latin typeface="Comic Sans MS" pitchFamily="66" charset="0"/>
              </a:rPr>
              <a:t>  A </a:t>
            </a:r>
            <a:r>
              <a:rPr lang="en-US" altLang="en-US" sz="3000" b="1" i="1" smtClean="0">
                <a:solidFill>
                  <a:schemeClr val="folHlink"/>
                </a:solidFill>
                <a:latin typeface="Comic Sans MS" pitchFamily="66" charset="0"/>
              </a:rPr>
              <a:t>metric ruler</a:t>
            </a:r>
            <a:r>
              <a:rPr lang="en-US" altLang="en-US" sz="3000" smtClean="0">
                <a:latin typeface="Comic Sans MS" pitchFamily="66" charset="0"/>
              </a:rPr>
              <a:t> is a ruler that scientists use to measure </a:t>
            </a:r>
            <a:r>
              <a:rPr lang="en-US" altLang="en-US" sz="3000" u="sng" smtClean="0">
                <a:latin typeface="Comic Sans MS" pitchFamily="66" charset="0"/>
              </a:rPr>
              <a:t>length</a:t>
            </a:r>
            <a:r>
              <a:rPr lang="en-US" altLang="en-US" sz="3000" smtClean="0">
                <a:latin typeface="Comic Sans MS" pitchFamily="66" charset="0"/>
              </a:rPr>
              <a:t>.  </a:t>
            </a: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</p:txBody>
      </p:sp>
      <p:pic>
        <p:nvPicPr>
          <p:cNvPr id="16390" name="Picture 6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7696200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 b="1">
                <a:latin typeface="Comic Sans MS" pitchFamily="66" charset="0"/>
              </a:rPr>
              <a:t>Metric Ruler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>
                <a:solidFill>
                  <a:srgbClr val="0000FF"/>
                </a:solidFill>
                <a:latin typeface="Comic Sans MS" pitchFamily="66" charset="0"/>
              </a:rPr>
              <a:t>Used to measure </a:t>
            </a:r>
            <a:r>
              <a:rPr lang="en-US" altLang="en-US" sz="3200" u="sng">
                <a:solidFill>
                  <a:srgbClr val="0000FF"/>
                </a:solidFill>
                <a:latin typeface="Comic Sans MS" pitchFamily="66" charset="0"/>
              </a:rPr>
              <a:t>length</a:t>
            </a:r>
            <a:r>
              <a:rPr lang="en-US" altLang="en-US" sz="3200">
                <a:solidFill>
                  <a:srgbClr val="0000FF"/>
                </a:solidFill>
                <a:latin typeface="Comic Sans MS" pitchFamily="66" charset="0"/>
              </a:rPr>
              <a:t> (meters)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400800" y="22860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Metric Units = </a:t>
            </a:r>
            <a:r>
              <a:rPr lang="en-US" altLang="en-US" sz="2800" b="1" u="sng">
                <a:solidFill>
                  <a:srgbClr val="00CC00"/>
                </a:solidFill>
                <a:latin typeface="Comic Sans MS" pitchFamily="66" charset="0"/>
              </a:rPr>
              <a:t>GOOD</a:t>
            </a:r>
            <a:r>
              <a:rPr lang="en-US" altLang="en-US" sz="2800" b="1">
                <a:latin typeface="Comic Sans MS" pitchFamily="66" charset="0"/>
              </a:rPr>
              <a:t>!</a:t>
            </a:r>
          </a:p>
        </p:txBody>
      </p:sp>
      <p:pic>
        <p:nvPicPr>
          <p:cNvPr id="3081" name="Picture 9" descr="MCj03115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429000"/>
            <a:ext cx="1076325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57150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Comic Sans MS" pitchFamily="66" charset="0"/>
              </a:rPr>
              <a:t>English = </a:t>
            </a:r>
            <a:r>
              <a:rPr lang="en-US" altLang="en-US" sz="2800" b="1" u="sng">
                <a:solidFill>
                  <a:srgbClr val="FF0000"/>
                </a:solidFill>
                <a:latin typeface="Comic Sans MS" pitchFamily="66" charset="0"/>
              </a:rPr>
              <a:t>BAD</a:t>
            </a:r>
          </a:p>
        </p:txBody>
      </p:sp>
      <p:pic>
        <p:nvPicPr>
          <p:cNvPr id="3085" name="Picture 13" descr="j0242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800600"/>
            <a:ext cx="14271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MCj044041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343400"/>
            <a:ext cx="1830388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ruler_10_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905000"/>
            <a:ext cx="56769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MCj042446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971800"/>
            <a:ext cx="15176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5105400" y="2133600"/>
            <a:ext cx="1295400" cy="381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2438400" y="3733800"/>
            <a:ext cx="381000" cy="1828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0" grpId="0"/>
      <p:bldP spid="3084" grpId="0"/>
      <p:bldP spid="3083" grpId="0" animBg="1"/>
      <p:bldP spid="30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4114800" y="1600200"/>
            <a:ext cx="5029200" cy="4525963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 basic unit of volume to measure gasses and liquids is called the </a:t>
            </a:r>
            <a:r>
              <a:rPr lang="en-US" altLang="en-US" sz="3000" b="1" i="1" u="sng" smtClean="0">
                <a:solidFill>
                  <a:schemeClr val="folHlink"/>
                </a:solidFill>
                <a:latin typeface="Comic Sans MS" pitchFamily="66" charset="0"/>
              </a:rPr>
              <a:t>liter</a:t>
            </a:r>
            <a:r>
              <a:rPr lang="en-US" altLang="en-US" sz="3000" smtClean="0">
                <a:solidFill>
                  <a:schemeClr val="folHlink"/>
                </a:solidFill>
                <a:latin typeface="Comic Sans MS" pitchFamily="66" charset="0"/>
              </a:rPr>
              <a:t> (l).</a:t>
            </a:r>
            <a:r>
              <a:rPr lang="en-US" altLang="en-US" sz="3000" smtClean="0">
                <a:latin typeface="Comic Sans MS" pitchFamily="66" charset="0"/>
              </a:rPr>
              <a:t>  A </a:t>
            </a:r>
            <a:r>
              <a:rPr lang="en-US" altLang="en-US" sz="3000" b="1" i="1" smtClean="0">
                <a:solidFill>
                  <a:schemeClr val="folHlink"/>
                </a:solidFill>
                <a:latin typeface="Comic Sans MS" pitchFamily="66" charset="0"/>
              </a:rPr>
              <a:t>graduated cylinder</a:t>
            </a:r>
            <a:r>
              <a:rPr lang="en-US" altLang="en-US" sz="3000" b="1" i="1" smtClean="0">
                <a:latin typeface="Comic Sans MS" pitchFamily="66" charset="0"/>
              </a:rPr>
              <a:t> </a:t>
            </a:r>
            <a:r>
              <a:rPr lang="en-US" altLang="en-US" sz="3000" smtClean="0">
                <a:latin typeface="Comic Sans MS" pitchFamily="66" charset="0"/>
              </a:rPr>
              <a:t>is a tool scientists use to measure liquid </a:t>
            </a:r>
            <a:r>
              <a:rPr lang="en-US" altLang="en-US" sz="3000" u="sng" smtClean="0">
                <a:latin typeface="Comic Sans MS" pitchFamily="66" charset="0"/>
              </a:rPr>
              <a:t>volume</a:t>
            </a:r>
            <a:r>
              <a:rPr lang="en-US" altLang="en-US" sz="3000" smtClean="0">
                <a:latin typeface="Comic Sans MS" pitchFamily="66" charset="0"/>
              </a:rPr>
              <a:t>.  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13315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algn="ctr" eaLnBrk="1" hangingPunct="1"/>
            <a:r>
              <a:rPr lang="en-US" altLang="en-US" sz="4400" b="1">
                <a:solidFill>
                  <a:schemeClr val="folHlink"/>
                </a:solidFill>
                <a:latin typeface="Kristen ITC" pitchFamily="66" charset="0"/>
              </a:rPr>
              <a:t>SI Units: Volume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7591" name="Picture 7" descr="104vol01"/>
          <p:cNvPicPr>
            <a:picLocks noChangeAspect="1" noChangeArrowheads="1"/>
          </p:cNvPicPr>
          <p:nvPr/>
        </p:nvPicPr>
        <p:blipFill>
          <a:blip r:embed="rId3" cstate="print"/>
          <a:srcRect l="9091" r="9091"/>
          <a:stretch>
            <a:fillRect/>
          </a:stretch>
        </p:blipFill>
        <p:spPr bwMode="auto">
          <a:xfrm>
            <a:off x="0" y="1524000"/>
            <a:ext cx="4114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3" name="Picture 9" descr="003224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49530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 basic unit of mass in science is called the </a:t>
            </a:r>
            <a:r>
              <a:rPr lang="en-US" altLang="en-US" sz="3000" b="1" i="1" u="sng" smtClean="0">
                <a:solidFill>
                  <a:schemeClr val="folHlink"/>
                </a:solidFill>
                <a:latin typeface="Comic Sans MS" pitchFamily="66" charset="0"/>
              </a:rPr>
              <a:t>kilogram</a:t>
            </a:r>
            <a:r>
              <a:rPr lang="en-US" altLang="en-US" sz="3000" smtClean="0">
                <a:solidFill>
                  <a:schemeClr val="folHlink"/>
                </a:solidFill>
                <a:latin typeface="Comic Sans MS" pitchFamily="66" charset="0"/>
              </a:rPr>
              <a:t> (kg).</a:t>
            </a:r>
            <a:r>
              <a:rPr lang="en-US" altLang="en-US" sz="3000" smtClean="0">
                <a:latin typeface="Comic Sans MS" pitchFamily="66" charset="0"/>
              </a:rPr>
              <a:t>  A </a:t>
            </a:r>
            <a:r>
              <a:rPr lang="en-US" altLang="en-US" sz="3000" b="1" i="1" smtClean="0">
                <a:solidFill>
                  <a:schemeClr val="folHlink"/>
                </a:solidFill>
                <a:latin typeface="Comic Sans MS" pitchFamily="66" charset="0"/>
              </a:rPr>
              <a:t>triple beam balance</a:t>
            </a:r>
            <a:r>
              <a:rPr lang="en-US" altLang="en-US" sz="3000" smtClean="0">
                <a:latin typeface="Comic Sans MS" pitchFamily="66" charset="0"/>
              </a:rPr>
              <a:t> is a tool scientists use to measure </a:t>
            </a:r>
            <a:r>
              <a:rPr lang="en-US" altLang="en-US" sz="3000" u="sng" smtClean="0">
                <a:latin typeface="Comic Sans MS" pitchFamily="66" charset="0"/>
              </a:rPr>
              <a:t>mass</a:t>
            </a:r>
            <a:r>
              <a:rPr lang="en-US" altLang="en-US" sz="3000" smtClean="0">
                <a:latin typeface="Comic Sans MS" pitchFamily="66" charset="0"/>
              </a:rPr>
              <a:t>.  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sp>
        <p:nvSpPr>
          <p:cNvPr id="15363" name="Title 1"/>
          <p:cNvSpPr>
            <a:spLocks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algn="ctr" eaLnBrk="1" hangingPunct="1"/>
            <a:r>
              <a:rPr lang="en-US" altLang="en-US" sz="4400" b="1">
                <a:solidFill>
                  <a:schemeClr val="folHlink"/>
                </a:solidFill>
                <a:latin typeface="Kristen ITC" pitchFamily="66" charset="0"/>
              </a:rPr>
              <a:t>SI Units: Mass</a:t>
            </a: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304800" y="1173163"/>
            <a:ext cx="8458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9639" name="Picture 7" descr="TripleBeamBalanceCNC6-4_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94063"/>
            <a:ext cx="4419600" cy="2497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9641" name="Picture 9" descr="tbbm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276600"/>
            <a:ext cx="4114800" cy="247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folHlink"/>
                </a:solidFill>
                <a:latin typeface="Kristen ITC" pitchFamily="66" charset="0"/>
              </a:rPr>
              <a:t>SI Units</a:t>
            </a:r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>
            <p:ph idx="1"/>
          </p:nvPr>
        </p:nvGraphicFramePr>
        <p:xfrm>
          <a:off x="990600" y="2209800"/>
          <a:ext cx="6781800" cy="3886200"/>
        </p:xfrm>
        <a:graphic>
          <a:graphicData uri="http://schemas.openxmlformats.org/drawingml/2006/table">
            <a:tbl>
              <a:tblPr/>
              <a:tblGrid>
                <a:gridCol w="2820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69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Kristen ITC" panose="03050502040202030202" pitchFamily="66" charset="0"/>
                        </a:rPr>
                        <a:t>Measurement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Kristen ITC" panose="03050502040202030202" pitchFamily="66" charset="0"/>
                        </a:rPr>
                        <a:t>Unit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Kristen ITC" panose="03050502040202030202" pitchFamily="66" charset="0"/>
                        </a:rPr>
                        <a:t>Symbol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Meter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kumimoji="0" lang="en-US" sz="3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Mass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Kilogram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kg</a:t>
                      </a:r>
                      <a:endParaRPr kumimoji="0" lang="en-US" sz="3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endParaRPr kumimoji="0" lang="en-US" sz="3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Celsius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°C</a:t>
                      </a:r>
                      <a:endParaRPr kumimoji="0" lang="en-US" sz="32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7441" name="Rectangle 1"/>
          <p:cNvSpPr>
            <a:spLocks noChangeArrowheads="1"/>
          </p:cNvSpPr>
          <p:nvPr/>
        </p:nvSpPr>
        <p:spPr bwMode="auto">
          <a:xfrm>
            <a:off x="838200" y="1279525"/>
            <a:ext cx="7239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altLang="en-US" sz="2000">
                <a:latin typeface="Comic Sans MS" pitchFamily="66" charset="0"/>
                <a:ea typeface="Times New Roman" pitchFamily="18" charset="0"/>
                <a:cs typeface="Arial" pitchFamily="34" charset="0"/>
              </a:rPr>
              <a:t>Standard International Units (SI) are units that are used for consistency all around the world. </a:t>
            </a:r>
            <a:endParaRPr lang="en-US" altLang="en-US" sz="2000">
              <a:ea typeface="Times New Roman" pitchFamily="18" charset="0"/>
              <a:cs typeface="Arial" pitchFamily="34" charset="0"/>
            </a:endParaRPr>
          </a:p>
          <a:p>
            <a:pPr algn="ctr">
              <a:tabLst>
                <a:tab pos="457200" algn="l"/>
              </a:tabLst>
            </a:pPr>
            <a:r>
              <a:rPr lang="en-US" altLang="en-US" sz="2000"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lang="en-US" altLang="en-US" sz="2000">
              <a:ea typeface="Times New Roman" pitchFamily="18" charset="0"/>
              <a:cs typeface="Arial" pitchFamily="34" charset="0"/>
            </a:endParaRPr>
          </a:p>
          <a:p>
            <a:pPr algn="ctr">
              <a:tabLst>
                <a:tab pos="457200" algn="l"/>
              </a:tabLst>
            </a:pPr>
            <a:endParaRPr lang="en-US" altLang="en-US" sz="2000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838200" y="225425"/>
            <a:ext cx="7620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altLang="en-US" sz="2600">
                <a:latin typeface="Comic Sans MS" pitchFamily="66" charset="0"/>
                <a:ea typeface="Times New Roman" pitchFamily="18" charset="0"/>
                <a:cs typeface="Arial" pitchFamily="34" charset="0"/>
              </a:rPr>
              <a:t>Prefixes help to make measurement of lengths, volumes, and mass more accurate by making the root measurements (m, l, g) bigger or smaller.</a:t>
            </a:r>
            <a:endParaRPr lang="en-US" altLang="en-US" sz="2600">
              <a:ea typeface="Times New Roman" pitchFamily="18" charset="0"/>
              <a:cs typeface="Arial" pitchFamily="34" charset="0"/>
            </a:endParaRPr>
          </a:p>
          <a:p>
            <a:pPr algn="ctr">
              <a:tabLst>
                <a:tab pos="457200" algn="l"/>
              </a:tabLst>
            </a:pPr>
            <a:endParaRPr lang="en-US" altLang="en-US" sz="26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2362200" y="2711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" y="1676400"/>
          <a:ext cx="7391400" cy="4267200"/>
        </p:xfrm>
        <a:graphic>
          <a:graphicData uri="http://schemas.openxmlformats.org/drawingml/2006/table">
            <a:tbl>
              <a:tblPr/>
              <a:tblGrid>
                <a:gridCol w="2459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3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8013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anose="03050502040202030202" pitchFamily="66" charset="0"/>
                        </a:rPr>
                        <a:t>Prefix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anose="03050502040202030202" pitchFamily="66" charset="0"/>
                        </a:rPr>
                        <a:t>Symbol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anose="03050502040202030202" pitchFamily="66" charset="0"/>
                        </a:rPr>
                        <a:t>Equivalent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Kristen ITC" panose="03050502040202030202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188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Kilo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Hecto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Deka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    10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Deci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.1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1188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Centi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 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.01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013"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Milli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.001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8471" name="Text Box 12"/>
          <p:cNvSpPr txBox="1">
            <a:spLocks noChangeArrowheads="1"/>
          </p:cNvSpPr>
          <p:nvPr/>
        </p:nvSpPr>
        <p:spPr bwMode="auto">
          <a:xfrm>
            <a:off x="7559675" y="4191000"/>
            <a:ext cx="17367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spcAft>
                <a:spcPts val="1000"/>
              </a:spcAft>
            </a:pPr>
            <a:r>
              <a:rPr lang="en-US" altLang="en-US">
                <a:latin typeface="Comic Sans MS" pitchFamily="66" charset="0"/>
                <a:cs typeface="Arial" pitchFamily="34" charset="0"/>
              </a:rPr>
              <a:t>.1 = 1/10</a:t>
            </a:r>
          </a:p>
          <a:p>
            <a:pPr eaLnBrk="1" hangingPunct="1">
              <a:lnSpc>
                <a:spcPct val="70000"/>
              </a:lnSpc>
              <a:spcAft>
                <a:spcPts val="1000"/>
              </a:spcAft>
            </a:pPr>
            <a:endParaRPr lang="en-US" altLang="en-US">
              <a:latin typeface="Comic Sans MS" pitchFamily="66" charset="0"/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spcAft>
                <a:spcPts val="1000"/>
              </a:spcAft>
            </a:pPr>
            <a:r>
              <a:rPr lang="en-US" altLang="en-US">
                <a:latin typeface="Comic Sans MS" pitchFamily="66" charset="0"/>
                <a:cs typeface="Arial" pitchFamily="34" charset="0"/>
              </a:rPr>
              <a:t>.01 = 1/100</a:t>
            </a:r>
          </a:p>
          <a:p>
            <a:pPr eaLnBrk="1" hangingPunct="1">
              <a:lnSpc>
                <a:spcPct val="70000"/>
              </a:lnSpc>
              <a:spcAft>
                <a:spcPts val="1000"/>
              </a:spcAft>
            </a:pPr>
            <a:endParaRPr lang="en-US" altLang="en-US">
              <a:latin typeface="Comic Sans MS" pitchFamily="66" charset="0"/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spcAft>
                <a:spcPts val="1000"/>
              </a:spcAft>
            </a:pPr>
            <a:r>
              <a:rPr lang="en-US" altLang="en-US">
                <a:latin typeface="Comic Sans MS" pitchFamily="66" charset="0"/>
                <a:cs typeface="Arial" pitchFamily="34" charset="0"/>
              </a:rPr>
              <a:t>.001 = 1/1000</a:t>
            </a:r>
          </a:p>
          <a:p>
            <a:pPr eaLnBrk="1" hangingPunct="1">
              <a:lnSpc>
                <a:spcPct val="70000"/>
              </a:lnSpc>
            </a:pPr>
            <a:endParaRPr lang="en-US" altLang="en-US">
              <a:cs typeface="Arial" pitchFamily="34" charset="0"/>
            </a:endParaRPr>
          </a:p>
        </p:txBody>
      </p:sp>
      <p:sp>
        <p:nvSpPr>
          <p:cNvPr id="18472" name="Line 11"/>
          <p:cNvSpPr>
            <a:spLocks noChangeShapeType="1"/>
          </p:cNvSpPr>
          <p:nvPr/>
        </p:nvSpPr>
        <p:spPr bwMode="auto">
          <a:xfrm flipH="1">
            <a:off x="6845300" y="436245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6" name="Line 11"/>
          <p:cNvSpPr>
            <a:spLocks noChangeShapeType="1"/>
          </p:cNvSpPr>
          <p:nvPr/>
        </p:nvSpPr>
        <p:spPr bwMode="auto">
          <a:xfrm flipH="1">
            <a:off x="6845300" y="5000625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7" name="Line 11"/>
          <p:cNvSpPr>
            <a:spLocks noChangeShapeType="1"/>
          </p:cNvSpPr>
          <p:nvPr/>
        </p:nvSpPr>
        <p:spPr bwMode="auto">
          <a:xfrm flipH="1">
            <a:off x="6845300" y="563880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71" grpId="0"/>
      <p:bldP spid="18472" grpId="0" animBg="1"/>
      <p:bldP spid="18476" grpId="0" animBg="1"/>
      <p:bldP spid="184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704</Words>
  <Application>Microsoft Office PowerPoint</Application>
  <PresentationFormat>On-screen Show (4:3)</PresentationFormat>
  <Paragraphs>157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Kristen ITC</vt:lpstr>
      <vt:lpstr>Comic Sans MS</vt:lpstr>
      <vt:lpstr>Times New Roman</vt:lpstr>
      <vt:lpstr>Wingdings</vt:lpstr>
      <vt:lpstr>Office Theme</vt:lpstr>
      <vt:lpstr>Slide 1</vt:lpstr>
      <vt:lpstr>Systems of Measurement</vt:lpstr>
      <vt:lpstr>The Metric System</vt:lpstr>
      <vt:lpstr>SI Units: Length</vt:lpstr>
      <vt:lpstr>Slide 5</vt:lpstr>
      <vt:lpstr>Slide 6</vt:lpstr>
      <vt:lpstr>Slide 7</vt:lpstr>
      <vt:lpstr>SI Units</vt:lpstr>
      <vt:lpstr>Slide 9</vt:lpstr>
      <vt:lpstr>Let’s do an example! </vt:lpstr>
      <vt:lpstr>Using Steps</vt:lpstr>
      <vt:lpstr>Understanding Unit Conversions</vt:lpstr>
      <vt:lpstr>Using a CHART:</vt:lpstr>
      <vt:lpstr>How we do it…..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Metric System!</dc:title>
  <dc:creator>Windows User</dc:creator>
  <cp:lastModifiedBy>bpannizzo</cp:lastModifiedBy>
  <cp:revision>54</cp:revision>
  <dcterms:created xsi:type="dcterms:W3CDTF">2012-09-27T12:34:39Z</dcterms:created>
  <dcterms:modified xsi:type="dcterms:W3CDTF">2018-09-18T20:25:10Z</dcterms:modified>
</cp:coreProperties>
</file>