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61" r:id="rId3"/>
    <p:sldId id="272" r:id="rId4"/>
    <p:sldId id="273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58" r:id="rId13"/>
    <p:sldId id="270" r:id="rId14"/>
    <p:sldId id="271" r:id="rId15"/>
    <p:sldId id="257" r:id="rId16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CC66"/>
    <a:srgbClr val="990033"/>
    <a:srgbClr val="FFFFCC"/>
    <a:srgbClr val="FF5050"/>
    <a:srgbClr val="008000"/>
    <a:srgbClr val="99CCFF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AF021CF-BB87-4DDE-827F-40502060A3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EC3656-F8C4-4F99-B55D-63FE07D1FD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CE312-621B-4E0F-A986-04B329121A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686B62-96EC-4DF0-B598-1B8D1E92D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8F038-E818-4AF3-A877-7A25A41627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5ACE2C-2536-47BA-9A17-21F291C86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6A7595-D22D-40B4-9CD4-9F2B2FF744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BF084-6196-4B0F-91DD-D1B07EF722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798C0-26F2-40E9-A774-C35CB70F3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8753CA-50EF-4C0E-97C0-725F7DB012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044DE-9C4D-4251-A7FB-15B2583CB2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CD91B0-933C-48B4-A517-2073D869D7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D7046F7-47C7-4902-9BDF-8A4A699DC9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sc-online.com/objects/ViewObject.aspx?ID=GCH202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/imgres?imgurl=http://www.beaconlearningcenter.com/webLessons/MeasuringTools/METRIC_RULER2.gif&amp;imgrefurl=http://www.beaconlearningcenter.com/webLessons/MeasuringTools/default.htm&amp;usg=__yYD3CqiTd6oZp9Ptcif2PmVQG4s=&amp;h=147&amp;w=183&amp;sz=5&amp;hl=en&amp;start=6&amp;um=1&amp;tbnid=fGMnvGwvrl6YrM:&amp;tbnh=82&amp;tbnw=102&amp;prev=/images?q=metric+ruler&amp;hl=en&amp;safe=active&amp;sa=N&amp;um=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image" Target="../media/image7.jpeg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66"/>
            </a:gs>
            <a:gs pos="100000">
              <a:srgbClr val="002F2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457200" y="1069975"/>
            <a:ext cx="7924800" cy="3730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The Metric Ruler</a:t>
            </a:r>
          </a:p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&amp;</a:t>
            </a:r>
          </a:p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Mass!</a:t>
            </a:r>
          </a:p>
        </p:txBody>
      </p:sp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3238500" y="239713"/>
            <a:ext cx="2362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4800"/>
              <a:t>Unit 2-1</a:t>
            </a:r>
          </a:p>
        </p:txBody>
      </p:sp>
      <p:sp>
        <p:nvSpPr>
          <p:cNvPr id="3076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Kristen ITC" pitchFamily="66" charset="0"/>
              </a:rPr>
              <a:t>How about this?</a:t>
            </a:r>
          </a:p>
        </p:txBody>
      </p:sp>
      <p:pic>
        <p:nvPicPr>
          <p:cNvPr id="1229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752600"/>
            <a:ext cx="88392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09600" y="4267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Comic Sans MS" pitchFamily="66" charset="0"/>
              </a:rPr>
              <a:t>1.6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572000" y="42672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Comic Sans MS" pitchFamily="66" charset="0"/>
              </a:rPr>
              <a:t>10.6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V="1">
            <a:off x="914400" y="2971800"/>
            <a:ext cx="228600" cy="1371600"/>
          </a:xfrm>
          <a:prstGeom prst="line">
            <a:avLst/>
          </a:prstGeom>
          <a:noFill/>
          <a:ln w="5715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5105400" y="2971800"/>
            <a:ext cx="990600" cy="1295400"/>
          </a:xfrm>
          <a:prstGeom prst="line">
            <a:avLst/>
          </a:prstGeom>
          <a:noFill/>
          <a:ln w="57150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057400" y="5105400"/>
            <a:ext cx="5562600" cy="11985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latin typeface="Comic Sans MS" pitchFamily="66" charset="0"/>
              </a:rPr>
              <a:t>End – start = actual length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latin typeface="Comic Sans MS" pitchFamily="66" charset="0"/>
              </a:rPr>
              <a:t>10.6 – 1.6 = </a:t>
            </a:r>
            <a:r>
              <a:rPr lang="en-US" altLang="en-US" sz="2800" u="sng">
                <a:latin typeface="Comic Sans MS" pitchFamily="66" charset="0"/>
              </a:rPr>
              <a:t>9.0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7" grpId="0"/>
      <p:bldP spid="15368" grpId="0" animBg="1"/>
      <p:bldP spid="15369" grpId="0" animBg="1"/>
      <p:bldP spid="153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4"/>
          <p:cNvSpPr>
            <a:spLocks noChangeArrowheads="1" noChangeShapeType="1" noTextEdit="1"/>
          </p:cNvSpPr>
          <p:nvPr/>
        </p:nvSpPr>
        <p:spPr bwMode="auto">
          <a:xfrm>
            <a:off x="1447800" y="2133600"/>
            <a:ext cx="6096000" cy="2819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omic Sans MS"/>
              </a:rPr>
              <a:t>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  <a:latin typeface="Kristen ITC" pitchFamily="66" charset="0"/>
              </a:rPr>
              <a:t>Mass versus Weight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000" smtClean="0">
                <a:solidFill>
                  <a:schemeClr val="bg1"/>
                </a:solidFill>
                <a:latin typeface="Comic Sans MS" pitchFamily="66" charset="0"/>
              </a:rPr>
              <a:t>Mass and weight are </a:t>
            </a:r>
            <a:r>
              <a:rPr lang="en-US" altLang="en-US" sz="3000" u="sng" smtClean="0">
                <a:solidFill>
                  <a:schemeClr val="bg1"/>
                </a:solidFill>
                <a:latin typeface="Comic Sans MS" pitchFamily="66" charset="0"/>
              </a:rPr>
              <a:t>NOT</a:t>
            </a:r>
            <a:r>
              <a:rPr lang="en-US" altLang="en-US" sz="3000" smtClean="0">
                <a:solidFill>
                  <a:schemeClr val="bg1"/>
                </a:solidFill>
                <a:latin typeface="Comic Sans MS" pitchFamily="66" charset="0"/>
              </a:rPr>
              <a:t> the same thing.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30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3000" u="sng" smtClean="0">
                <a:solidFill>
                  <a:schemeClr val="bg1"/>
                </a:solidFill>
                <a:latin typeface="Comic Sans MS" pitchFamily="66" charset="0"/>
              </a:rPr>
              <a:t>Mass</a:t>
            </a:r>
            <a:r>
              <a:rPr lang="en-US" altLang="en-US" sz="3000" smtClean="0">
                <a:solidFill>
                  <a:schemeClr val="bg1"/>
                </a:solidFill>
                <a:latin typeface="Comic Sans MS" pitchFamily="66" charset="0"/>
              </a:rPr>
              <a:t> – the </a:t>
            </a:r>
            <a:r>
              <a:rPr lang="en-US" altLang="en-US" sz="3000" u="sng" smtClean="0">
                <a:solidFill>
                  <a:schemeClr val="bg1"/>
                </a:solidFill>
                <a:latin typeface="Comic Sans MS" pitchFamily="66" charset="0"/>
              </a:rPr>
              <a:t>amount of matter </a:t>
            </a:r>
            <a:r>
              <a:rPr lang="en-US" altLang="en-US" sz="3000" smtClean="0">
                <a:solidFill>
                  <a:schemeClr val="bg1"/>
                </a:solidFill>
                <a:latin typeface="Comic Sans MS" pitchFamily="66" charset="0"/>
              </a:rPr>
              <a:t>in an object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30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5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300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1066800" y="3810000"/>
            <a:ext cx="70866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The mass of an object </a:t>
            </a:r>
          </a:p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will NEVER change</a:t>
            </a:r>
          </a:p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 unless YOU DO something </a:t>
            </a:r>
          </a:p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to change it!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  <a:latin typeface="Kristen ITC" pitchFamily="66" charset="0"/>
              </a:rPr>
              <a:t>What is weight?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000" u="sng" smtClean="0">
                <a:solidFill>
                  <a:schemeClr val="bg1"/>
                </a:solidFill>
                <a:latin typeface="Comic Sans MS" pitchFamily="66" charset="0"/>
              </a:rPr>
              <a:t>Weight</a:t>
            </a:r>
            <a:r>
              <a:rPr lang="en-US" altLang="en-US" sz="3000" smtClean="0">
                <a:solidFill>
                  <a:schemeClr val="bg1"/>
                </a:solidFill>
                <a:latin typeface="Comic Sans MS" pitchFamily="66" charset="0"/>
              </a:rPr>
              <a:t> – is the measure of the </a:t>
            </a:r>
            <a:r>
              <a:rPr lang="en-US" altLang="en-US" sz="3000" u="sng" smtClean="0">
                <a:solidFill>
                  <a:schemeClr val="bg1"/>
                </a:solidFill>
                <a:latin typeface="Comic Sans MS" pitchFamily="66" charset="0"/>
              </a:rPr>
              <a:t>pull</a:t>
            </a:r>
            <a:r>
              <a:rPr lang="en-US" altLang="en-US" sz="3000" smtClean="0">
                <a:solidFill>
                  <a:schemeClr val="bg1"/>
                </a:solidFill>
                <a:latin typeface="Comic Sans MS" pitchFamily="66" charset="0"/>
              </a:rPr>
              <a:t> of </a:t>
            </a:r>
            <a:r>
              <a:rPr lang="en-US" altLang="en-US" sz="3000" u="sng" smtClean="0">
                <a:solidFill>
                  <a:schemeClr val="bg1"/>
                </a:solidFill>
                <a:latin typeface="Comic Sans MS" pitchFamily="66" charset="0"/>
              </a:rPr>
              <a:t>gravity</a:t>
            </a:r>
            <a:r>
              <a:rPr lang="en-US" altLang="en-US" sz="3000" smtClean="0">
                <a:solidFill>
                  <a:schemeClr val="bg1"/>
                </a:solidFill>
                <a:latin typeface="Comic Sans MS" pitchFamily="66" charset="0"/>
              </a:rPr>
              <a:t> on an object.</a:t>
            </a: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1066800" y="3200400"/>
            <a:ext cx="70866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The weight of an object</a:t>
            </a:r>
          </a:p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WILL change as </a:t>
            </a:r>
          </a:p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gravity does!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  <a:latin typeface="Kristen ITC" pitchFamily="66" charset="0"/>
              </a:rPr>
              <a:t>Example: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4419600" cy="4800600"/>
          </a:xfrm>
        </p:spPr>
        <p:txBody>
          <a:bodyPr/>
          <a:lstStyle/>
          <a:p>
            <a:pPr marL="293688" lvl="1" indent="-174625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600" smtClean="0">
                <a:solidFill>
                  <a:schemeClr val="bg1"/>
                </a:solidFill>
                <a:latin typeface="Comic Sans MS" pitchFamily="66" charset="0"/>
              </a:rPr>
              <a:t>The moon is 1/6 of the Earth’s gravity. </a:t>
            </a:r>
          </a:p>
          <a:p>
            <a:pPr marL="293688" lvl="1" indent="-174625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600" smtClean="0">
                <a:solidFill>
                  <a:schemeClr val="bg1"/>
                </a:solidFill>
                <a:latin typeface="Comic Sans MS" pitchFamily="66" charset="0"/>
              </a:rPr>
              <a:t>Weight will be 1/6 of what it is here on Earth (divide by 6).  </a:t>
            </a:r>
          </a:p>
          <a:p>
            <a:pPr marL="293688" lvl="1" indent="-174625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600" i="1" smtClean="0">
                <a:solidFill>
                  <a:schemeClr val="bg1"/>
                </a:solidFill>
                <a:latin typeface="Comic Sans MS" pitchFamily="66" charset="0"/>
              </a:rPr>
              <a:t>However,</a:t>
            </a:r>
            <a:r>
              <a:rPr lang="en-US" altLang="en-US" sz="2600" smtClean="0">
                <a:solidFill>
                  <a:schemeClr val="bg1"/>
                </a:solidFill>
                <a:latin typeface="Comic Sans MS" pitchFamily="66" charset="0"/>
              </a:rPr>
              <a:t> their size will not change!</a:t>
            </a:r>
          </a:p>
          <a:p>
            <a:pPr marL="293688" lvl="1" indent="-174625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600" smtClean="0">
                <a:solidFill>
                  <a:schemeClr val="bg1"/>
                </a:solidFill>
                <a:latin typeface="Comic Sans MS" pitchFamily="66" charset="0"/>
              </a:rPr>
              <a:t>A person will not physically shrink to 1/6 their size if they go to the moon!</a:t>
            </a:r>
          </a:p>
        </p:txBody>
      </p:sp>
      <p:pic>
        <p:nvPicPr>
          <p:cNvPr id="16388" name="Picture 8" descr="moon-and-sun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600200"/>
            <a:ext cx="5029200" cy="357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en-US" sz="4400" b="1" u="sng">
                <a:solidFill>
                  <a:schemeClr val="tx2"/>
                </a:solidFill>
                <a:latin typeface="Comic Sans MS" pitchFamily="66" charset="0"/>
              </a:rPr>
              <a:t>Measuring Mass</a:t>
            </a:r>
            <a:r>
              <a:rPr lang="en-US" altLang="en-US" sz="4400" b="1">
                <a:solidFill>
                  <a:schemeClr val="tx2"/>
                </a:solidFill>
                <a:latin typeface="Comic Sans MS" pitchFamily="66" charset="0"/>
              </a:rPr>
              <a:t>: </a:t>
            </a:r>
            <a:br>
              <a:rPr lang="en-US" altLang="en-US" sz="4400" b="1">
                <a:solidFill>
                  <a:schemeClr val="tx2"/>
                </a:solidFill>
                <a:latin typeface="Comic Sans MS" pitchFamily="66" charset="0"/>
              </a:rPr>
            </a:br>
            <a:r>
              <a:rPr lang="en-US" altLang="en-US" sz="4400" b="1">
                <a:solidFill>
                  <a:schemeClr val="tx2"/>
                </a:solidFill>
                <a:latin typeface="Comic Sans MS" pitchFamily="66" charset="0"/>
              </a:rPr>
              <a:t>Triple Beam Balance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1295400" y="21336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>
              <a:latin typeface="Comic Sans MS" pitchFamily="66" charset="0"/>
            </a:endParaRPr>
          </a:p>
        </p:txBody>
      </p:sp>
      <p:pic>
        <p:nvPicPr>
          <p:cNvPr id="17412" name="Picture 7" descr="Triple_beam_balan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209800"/>
            <a:ext cx="524827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914400" y="4876800"/>
            <a:ext cx="381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Comic Sans MS" pitchFamily="66" charset="0"/>
              </a:rPr>
              <a:t>How do we use it…..?  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657600" y="5791200"/>
            <a:ext cx="381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3399"/>
                </a:solidFill>
                <a:latin typeface="Comic Sans MS" pitchFamily="66" charset="0"/>
                <a:hlinkClick r:id="rId3"/>
              </a:rPr>
              <a:t>Let's See!</a:t>
            </a:r>
            <a:endParaRPr lang="en-US" altLang="en-US" sz="3200" b="1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124200" y="1614488"/>
            <a:ext cx="518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Comic Sans MS" pitchFamily="66" charset="0"/>
              </a:rPr>
              <a:t>Measures mass in grams!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4105" grpId="0"/>
      <p:bldP spid="410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47800" y="2819400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mtClean="0">
                <a:solidFill>
                  <a:srgbClr val="0000FF"/>
                </a:solidFill>
                <a:latin typeface="Comic Sans MS" pitchFamily="66" charset="0"/>
              </a:rPr>
              <a:t>(The things we use to make observations in a science class.)</a:t>
            </a:r>
          </a:p>
        </p:txBody>
      </p:sp>
      <p:pic>
        <p:nvPicPr>
          <p:cNvPr id="4099" name="Picture 5" descr="METRIC_RULER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0833">
            <a:off x="6732588" y="506412"/>
            <a:ext cx="2057400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9" descr="SE8723_330_3195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1097739">
            <a:off x="228600" y="381000"/>
            <a:ext cx="2638425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66800" y="14478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latin typeface="Kristen ITC" pitchFamily="66" charset="0"/>
              </a:rPr>
              <a:t>Tools of Measurement</a:t>
            </a:r>
          </a:p>
        </p:txBody>
      </p:sp>
      <p:pic>
        <p:nvPicPr>
          <p:cNvPr id="4102" name="Picture 11" descr="602560-Seri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3886200"/>
            <a:ext cx="272415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2" descr="602560-Seri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3886200"/>
            <a:ext cx="272415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9900"/>
                </a:solidFill>
                <a:latin typeface="Kristen ITC" pitchFamily="66" charset="0"/>
              </a:rPr>
              <a:t>Measurement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>
                <a:latin typeface="Comic Sans MS" pitchFamily="66" charset="0"/>
              </a:rPr>
              <a:t>A </a:t>
            </a:r>
            <a:r>
              <a:rPr lang="en-US" altLang="en-US" sz="3000" b="1" i="1" u="sng" smtClean="0">
                <a:solidFill>
                  <a:srgbClr val="009900"/>
                </a:solidFill>
                <a:latin typeface="Comic Sans MS" pitchFamily="66" charset="0"/>
              </a:rPr>
              <a:t>measurement</a:t>
            </a:r>
            <a:r>
              <a:rPr lang="en-US" altLang="en-US" sz="3000" smtClean="0">
                <a:latin typeface="Comic Sans MS" pitchFamily="66" charset="0"/>
              </a:rPr>
              <a:t> is an observation that we make using a tool (meter stick, graduated cylinder, triple beam balance, etc.).</a:t>
            </a:r>
          </a:p>
          <a:p>
            <a:pPr eaLnBrk="1" hangingPunct="1"/>
            <a:r>
              <a:rPr lang="en-US" altLang="en-US" sz="3000" smtClean="0">
                <a:latin typeface="Comic Sans MS" pitchFamily="66" charset="0"/>
              </a:rPr>
              <a:t>When we calculate something like volume, we first take measurements then </a:t>
            </a:r>
            <a:r>
              <a:rPr lang="en-US" altLang="en-US" sz="3000" i="1" smtClean="0">
                <a:latin typeface="Comic Sans MS" pitchFamily="66" charset="0"/>
              </a:rPr>
              <a:t>manipulate</a:t>
            </a:r>
            <a:r>
              <a:rPr lang="en-US" altLang="en-US" sz="3000" smtClean="0">
                <a:latin typeface="Comic Sans MS" pitchFamily="66" charset="0"/>
              </a:rPr>
              <a:t> the numbers using a formula. </a:t>
            </a:r>
          </a:p>
          <a:p>
            <a:pPr eaLnBrk="1" hangingPunct="1"/>
            <a:r>
              <a:rPr lang="en-US" altLang="en-US" sz="3000" smtClean="0">
                <a:latin typeface="Comic Sans MS" pitchFamily="66" charset="0"/>
              </a:rPr>
              <a:t>We can </a:t>
            </a:r>
            <a:r>
              <a:rPr lang="en-US" altLang="en-US" sz="3000" u="sng" smtClean="0">
                <a:latin typeface="Comic Sans MS" pitchFamily="66" charset="0"/>
              </a:rPr>
              <a:t>MEASURE</a:t>
            </a:r>
            <a:r>
              <a:rPr lang="en-US" altLang="en-US" sz="3000" smtClean="0">
                <a:latin typeface="Comic Sans MS" pitchFamily="66" charset="0"/>
              </a:rPr>
              <a:t> the volume of a liquid but we </a:t>
            </a:r>
            <a:r>
              <a:rPr lang="en-US" altLang="en-US" sz="3000" u="sng" smtClean="0">
                <a:latin typeface="Comic Sans MS" pitchFamily="66" charset="0"/>
              </a:rPr>
              <a:t>CALCULATE</a:t>
            </a:r>
            <a:r>
              <a:rPr lang="en-US" altLang="en-US" sz="3000" smtClean="0">
                <a:latin typeface="Comic Sans MS" pitchFamily="66" charset="0"/>
              </a:rPr>
              <a:t> the volume of a box!</a:t>
            </a:r>
          </a:p>
          <a:p>
            <a:pPr eaLnBrk="1" hangingPunct="1"/>
            <a:endParaRPr lang="en-US" altLang="en-US" sz="3000" smtClean="0">
              <a:latin typeface="Comic Sans MS" pitchFamily="66" charset="0"/>
            </a:endParaRPr>
          </a:p>
          <a:p>
            <a:pPr eaLnBrk="1" hangingPunct="1"/>
            <a:endParaRPr lang="en-US" altLang="en-US" sz="300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Kristen ITC" pitchFamily="66" charset="0"/>
              </a:rPr>
              <a:t>Measurement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accent2"/>
                </a:solidFill>
                <a:latin typeface="Comic Sans MS" pitchFamily="66" charset="0"/>
              </a:rPr>
              <a:t>	****Always remember – if you are going to do a calculation using your measurements, you must always use the </a:t>
            </a:r>
            <a:r>
              <a:rPr lang="en-US" altLang="en-US" u="sng" smtClean="0">
                <a:solidFill>
                  <a:schemeClr val="accent2"/>
                </a:solidFill>
                <a:latin typeface="Comic Sans MS" pitchFamily="66" charset="0"/>
              </a:rPr>
              <a:t>SAME UNITS </a:t>
            </a:r>
            <a:r>
              <a:rPr lang="en-US" altLang="en-US" smtClean="0">
                <a:solidFill>
                  <a:schemeClr val="accent2"/>
                </a:solidFill>
                <a:latin typeface="Comic Sans MS" pitchFamily="66" charset="0"/>
              </a:rPr>
              <a:t>for each measurement – you cannot multiply cm and mm – you must first convert one to the other! ****</a:t>
            </a:r>
          </a:p>
          <a:p>
            <a:pPr eaLnBrk="1" hangingPunct="1"/>
            <a:endParaRPr lang="en-US" altLang="en-US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Kristen ITC" pitchFamily="66" charset="0"/>
              </a:rPr>
              <a:t>Measurement: Metric Ruler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FF"/>
                </a:solidFill>
                <a:latin typeface="Comic Sans MS" pitchFamily="66" charset="0"/>
              </a:rPr>
              <a:t>Used to measure length (meters)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400800" y="2286000"/>
            <a:ext cx="2438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latin typeface="Comic Sans MS" pitchFamily="66" charset="0"/>
              </a:rPr>
              <a:t>Metric Units = </a:t>
            </a:r>
            <a:r>
              <a:rPr lang="en-US" altLang="en-US" sz="2800" b="1" u="sng">
                <a:solidFill>
                  <a:srgbClr val="00CC00"/>
                </a:solidFill>
                <a:latin typeface="Comic Sans MS" pitchFamily="66" charset="0"/>
              </a:rPr>
              <a:t>GOOD</a:t>
            </a:r>
            <a:r>
              <a:rPr lang="en-US" altLang="en-US" sz="2800" b="1">
                <a:latin typeface="Comic Sans MS" pitchFamily="66" charset="0"/>
              </a:rPr>
              <a:t>!</a:t>
            </a:r>
          </a:p>
        </p:txBody>
      </p:sp>
      <p:pic>
        <p:nvPicPr>
          <p:cNvPr id="3081" name="Picture 9" descr="MCj031155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3429000"/>
            <a:ext cx="1076325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990600" y="57150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Comic Sans MS" pitchFamily="66" charset="0"/>
              </a:rPr>
              <a:t>English = </a:t>
            </a:r>
            <a:r>
              <a:rPr lang="en-US" altLang="en-US" sz="2800" b="1" u="sng">
                <a:solidFill>
                  <a:srgbClr val="FF0000"/>
                </a:solidFill>
                <a:latin typeface="Comic Sans MS" pitchFamily="66" charset="0"/>
              </a:rPr>
              <a:t>BAD</a:t>
            </a:r>
          </a:p>
        </p:txBody>
      </p:sp>
      <p:pic>
        <p:nvPicPr>
          <p:cNvPr id="3085" name="Picture 13" descr="j0242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800600"/>
            <a:ext cx="142716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14" descr="MCj0440412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343400"/>
            <a:ext cx="1830388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17" descr="ruler_10_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905000"/>
            <a:ext cx="5676900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 descr="MCj0424466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2971800"/>
            <a:ext cx="15176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3" name="Line 11"/>
          <p:cNvSpPr>
            <a:spLocks noChangeShapeType="1"/>
          </p:cNvSpPr>
          <p:nvPr/>
        </p:nvSpPr>
        <p:spPr bwMode="auto">
          <a:xfrm flipH="1" flipV="1">
            <a:off x="5105400" y="2133600"/>
            <a:ext cx="1295400" cy="381000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flipV="1">
            <a:off x="2438400" y="3733800"/>
            <a:ext cx="381000" cy="1828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80" grpId="0"/>
      <p:bldP spid="3084" grpId="0"/>
      <p:bldP spid="3083" grpId="0" animBg="1"/>
      <p:bldP spid="308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>
                <a:solidFill>
                  <a:srgbClr val="008000"/>
                </a:solidFill>
                <a:latin typeface="Kristen ITC" panose="03050502040202030202" pitchFamily="66" charset="0"/>
              </a:rPr>
              <a:t>How do you measure with a metric ruler</a:t>
            </a:r>
            <a:r>
              <a:rPr lang="en-US" sz="4000">
                <a:solidFill>
                  <a:srgbClr val="008000"/>
                </a:solidFill>
                <a:latin typeface="Kristen ITC" panose="03050502040202030202" pitchFamily="66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smtClean="0">
                <a:latin typeface="Comic Sans MS" pitchFamily="66" charset="0"/>
              </a:rPr>
              <a:t>Always </a:t>
            </a:r>
            <a:r>
              <a:rPr lang="en-US" altLang="en-US" sz="2700" b="1" i="1" u="sng" smtClean="0">
                <a:latin typeface="Comic Sans MS" pitchFamily="66" charset="0"/>
              </a:rPr>
              <a:t>start</a:t>
            </a:r>
            <a:r>
              <a:rPr lang="en-US" altLang="en-US" sz="2700" smtClean="0">
                <a:latin typeface="Comic Sans MS" pitchFamily="66" charset="0"/>
              </a:rPr>
              <a:t> with the </a:t>
            </a:r>
            <a:r>
              <a:rPr lang="en-US" altLang="en-US" sz="2700" b="1" i="1" u="sng" smtClean="0">
                <a:latin typeface="Comic Sans MS" pitchFamily="66" charset="0"/>
              </a:rPr>
              <a:t>black line</a:t>
            </a:r>
            <a:r>
              <a:rPr lang="en-US" altLang="en-US" sz="2700" smtClean="0">
                <a:latin typeface="Comic Sans MS" pitchFamily="66" charset="0"/>
              </a:rPr>
              <a:t>, not the edge of the ruler.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smtClean="0">
                <a:latin typeface="Comic Sans MS" pitchFamily="66" charset="0"/>
              </a:rPr>
              <a:t>Use the side of the ruler with </a:t>
            </a:r>
            <a:r>
              <a:rPr lang="en-US" altLang="en-US" sz="2700" b="1" i="1" u="sng" smtClean="0">
                <a:latin typeface="Comic Sans MS" pitchFamily="66" charset="0"/>
              </a:rPr>
              <a:t>cm</a:t>
            </a:r>
            <a:r>
              <a:rPr lang="en-US" altLang="en-US" sz="2700" b="1" i="1" smtClean="0">
                <a:latin typeface="Comic Sans MS" pitchFamily="66" charset="0"/>
              </a:rPr>
              <a:t> </a:t>
            </a:r>
            <a:r>
              <a:rPr lang="en-US" altLang="en-US" sz="2700" b="1" smtClean="0">
                <a:latin typeface="Comic Sans MS" pitchFamily="66" charset="0"/>
              </a:rPr>
              <a:t>or</a:t>
            </a:r>
            <a:r>
              <a:rPr lang="en-US" altLang="en-US" sz="2700" b="1" i="1" smtClean="0">
                <a:latin typeface="Comic Sans MS" pitchFamily="66" charset="0"/>
              </a:rPr>
              <a:t> </a:t>
            </a:r>
            <a:r>
              <a:rPr lang="en-US" altLang="en-US" sz="2700" b="1" i="1" u="sng" smtClean="0">
                <a:latin typeface="Comic Sans MS" pitchFamily="66" charset="0"/>
              </a:rPr>
              <a:t>mm</a:t>
            </a:r>
            <a:r>
              <a:rPr lang="en-US" altLang="en-US" sz="2700" b="1" i="1" smtClean="0">
                <a:latin typeface="Comic Sans MS" pitchFamily="66" charset="0"/>
              </a:rPr>
              <a:t>.</a:t>
            </a:r>
            <a:endParaRPr lang="en-US" altLang="en-US" sz="27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700" smtClean="0">
              <a:latin typeface="Comic Sans MS" pitchFamily="66" charset="0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971800"/>
            <a:ext cx="6400800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8000"/>
                </a:solidFill>
                <a:latin typeface="Kristen ITC" pitchFamily="66" charset="0"/>
              </a:rPr>
              <a:t>Using a Ruler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smtClean="0">
                <a:latin typeface="Comic Sans MS" pitchFamily="66" charset="0"/>
              </a:rPr>
              <a:t>Count the whole numbers and then the remaining black lines.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smtClean="0">
                <a:latin typeface="Comic Sans MS" pitchFamily="66" charset="0"/>
              </a:rPr>
              <a:t>Each individual black line represents </a:t>
            </a:r>
            <a:r>
              <a:rPr lang="en-US" altLang="en-US" sz="2700" b="1" i="1" smtClean="0">
                <a:latin typeface="Comic Sans MS" pitchFamily="66" charset="0"/>
              </a:rPr>
              <a:t>1</a:t>
            </a:r>
            <a:r>
              <a:rPr lang="en-US" altLang="en-US" sz="2700" smtClean="0">
                <a:latin typeface="Comic Sans MS" pitchFamily="66" charset="0"/>
              </a:rPr>
              <a:t> </a:t>
            </a:r>
            <a:r>
              <a:rPr lang="en-US" altLang="en-US" sz="2700" b="1" i="1" smtClean="0">
                <a:latin typeface="Comic Sans MS" pitchFamily="66" charset="0"/>
              </a:rPr>
              <a:t>mm</a:t>
            </a:r>
            <a:r>
              <a:rPr lang="en-US" altLang="en-US" sz="2700" smtClean="0">
                <a:latin typeface="Comic Sans MS" pitchFamily="66" charset="0"/>
              </a:rPr>
              <a:t>.  There are 10 black lines between each cm.</a:t>
            </a:r>
          </a:p>
          <a:p>
            <a:pPr eaLnBrk="1" hangingPunct="1"/>
            <a:endParaRPr lang="en-US" altLang="en-US" smtClean="0">
              <a:latin typeface="Comic Sans MS" pitchFamily="66" charset="0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352800"/>
            <a:ext cx="5638800" cy="303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038600"/>
            <a:ext cx="2514600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8000"/>
                </a:solidFill>
                <a:latin typeface="Kristen ITC" pitchFamily="66" charset="0"/>
              </a:rPr>
              <a:t>Using a Ruler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b="1" i="1" u="sng" smtClean="0">
                <a:latin typeface="Comic Sans MS" pitchFamily="66" charset="0"/>
              </a:rPr>
              <a:t>Hold the zero</a:t>
            </a:r>
            <a:r>
              <a:rPr lang="en-US" altLang="en-US" sz="2700" b="1" i="1" smtClean="0">
                <a:latin typeface="Comic Sans MS" pitchFamily="66" charset="0"/>
              </a:rPr>
              <a:t> -</a:t>
            </a:r>
            <a:r>
              <a:rPr lang="en-US" altLang="en-US" sz="2700" smtClean="0">
                <a:latin typeface="Comic Sans MS" pitchFamily="66" charset="0"/>
              </a:rPr>
              <a:t> all answers must have a value in the tenth decimal point position (4.0 mm, 25.1 cm).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b="1" i="1" u="sng" smtClean="0">
                <a:latin typeface="Comic Sans MS" pitchFamily="66" charset="0"/>
              </a:rPr>
              <a:t>Do not use fractions</a:t>
            </a:r>
            <a:r>
              <a:rPr lang="en-US" altLang="en-US" sz="2700" smtClean="0">
                <a:latin typeface="Comic Sans MS" pitchFamily="66" charset="0"/>
              </a:rPr>
              <a:t> to record answers.</a:t>
            </a:r>
          </a:p>
          <a:p>
            <a:pPr eaLnBrk="1" hangingPunct="1"/>
            <a:endParaRPr lang="en-US" altLang="en-US" smtClean="0">
              <a:latin typeface="Comic Sans MS" pitchFamily="66" charset="0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127375"/>
            <a:ext cx="6248400" cy="357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Kristen ITC" pitchFamily="66" charset="0"/>
              </a:rPr>
              <a:t>Another example…</a:t>
            </a:r>
          </a:p>
        </p:txBody>
      </p:sp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447800"/>
            <a:ext cx="7924800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362</Words>
  <Application>Microsoft Office PowerPoint</Application>
  <PresentationFormat>On-screen Show (4:3)</PresentationFormat>
  <Paragraphs>55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Comic Sans MS</vt:lpstr>
      <vt:lpstr>Kristen ITC</vt:lpstr>
      <vt:lpstr>Default Design</vt:lpstr>
      <vt:lpstr>Slide 1</vt:lpstr>
      <vt:lpstr>Tools of Measurement</vt:lpstr>
      <vt:lpstr>Measurement</vt:lpstr>
      <vt:lpstr>Measurement</vt:lpstr>
      <vt:lpstr>Measurement: Metric Ruler</vt:lpstr>
      <vt:lpstr>How do you measure with a metric ruler?</vt:lpstr>
      <vt:lpstr>Using a Ruler</vt:lpstr>
      <vt:lpstr>Using a Ruler</vt:lpstr>
      <vt:lpstr>Another example…</vt:lpstr>
      <vt:lpstr>How about this?</vt:lpstr>
      <vt:lpstr>Slide 11</vt:lpstr>
      <vt:lpstr>Mass versus Weight</vt:lpstr>
      <vt:lpstr>What is weight?</vt:lpstr>
      <vt:lpstr>Example: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Bhallas</dc:creator>
  <cp:lastModifiedBy>bpannizzo</cp:lastModifiedBy>
  <cp:revision>21</cp:revision>
  <dcterms:created xsi:type="dcterms:W3CDTF">2012-09-29T02:07:07Z</dcterms:created>
  <dcterms:modified xsi:type="dcterms:W3CDTF">2018-09-18T20:19:12Z</dcterms:modified>
</cp:coreProperties>
</file>