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7" r:id="rId2"/>
    <p:sldId id="257" r:id="rId3"/>
    <p:sldId id="278" r:id="rId4"/>
    <p:sldId id="258" r:id="rId5"/>
    <p:sldId id="281" r:id="rId6"/>
    <p:sldId id="279" r:id="rId7"/>
    <p:sldId id="280" r:id="rId8"/>
    <p:sldId id="263" r:id="rId9"/>
    <p:sldId id="264" r:id="rId10"/>
    <p:sldId id="265" r:id="rId11"/>
    <p:sldId id="266" r:id="rId12"/>
    <p:sldId id="267" r:id="rId13"/>
    <p:sldId id="272" r:id="rId14"/>
    <p:sldId id="260" r:id="rId15"/>
    <p:sldId id="274" r:id="rId16"/>
    <p:sldId id="268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95" autoAdjust="0"/>
  </p:normalViewPr>
  <p:slideViewPr>
    <p:cSldViewPr>
      <p:cViewPr varScale="1">
        <p:scale>
          <a:sx n="42" d="100"/>
          <a:sy n="42" d="100"/>
        </p:scale>
        <p:origin x="6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1" d="100"/>
        <a:sy n="6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62CC4-6867-41CC-A0D5-F8218804751D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04D6D-97E7-4300-BB08-5E76EBA3A6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951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04D6D-97E7-4300-BB08-5E76EBA3A6F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357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F04D6D-97E7-4300-BB08-5E76EBA3A6F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429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832C-A8B8-4373-96F1-B570F0D56C9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938A-3876-4031-8E45-52F6E218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16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832C-A8B8-4373-96F1-B570F0D56C9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938A-3876-4031-8E45-52F6E218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19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832C-A8B8-4373-96F1-B570F0D56C9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938A-3876-4031-8E45-52F6E218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431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832C-A8B8-4373-96F1-B570F0D56C9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938A-3876-4031-8E45-52F6E218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630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832C-A8B8-4373-96F1-B570F0D56C9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938A-3876-4031-8E45-52F6E218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342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832C-A8B8-4373-96F1-B570F0D56C9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938A-3876-4031-8E45-52F6E218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34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832C-A8B8-4373-96F1-B570F0D56C9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938A-3876-4031-8E45-52F6E218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645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832C-A8B8-4373-96F1-B570F0D56C9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938A-3876-4031-8E45-52F6E218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9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832C-A8B8-4373-96F1-B570F0D56C9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938A-3876-4031-8E45-52F6E218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642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832C-A8B8-4373-96F1-B570F0D56C9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938A-3876-4031-8E45-52F6E218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208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3832C-A8B8-4373-96F1-B570F0D56C9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71938A-3876-4031-8E45-52F6E218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5380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74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3832C-A8B8-4373-96F1-B570F0D56C96}" type="datetimeFigureOut">
              <a:rPr lang="en-US" smtClean="0"/>
              <a:t>11/26/2017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71938A-3876-4031-8E45-52F6E21833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56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.gif"/><Relationship Id="rId7" Type="http://schemas.openxmlformats.org/officeDocument/2006/relationships/hyperlink" Target="http://images.google.com/imgres?imgurl=http://www.continentalbargain.com/images/soda.jpg&amp;imgrefurl=http://www.continentalbargain.com/index.php?cPath=27&amp;usg=__rPs2RtlhaFhKg6tEEIqtT9v2QdM=&amp;h=480&amp;w=376&amp;sz=51&amp;hl=en&amp;start=7&amp;um=1&amp;tbnid=sdq29Z9rZIb9wM:&amp;tbnh=129&amp;tbnw=101&amp;prev=/images?q=soda&amp;hl=en&amp;safe=active&amp;sa=N&amp;um=1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hyperlink" Target="http://images.google.com/imgres?imgurl=http://upload.wikimedia.org/wikipedia/commons/7/7f/Diet_Coke_Mentos.jpg&amp;imgrefurl=http://cokeandmentos.net/blog/coke-and-mentos-facts/&amp;usg=__Co8Sc93LeNqHG5HSaae7aKgBCs0=&amp;h=2851&amp;w=1901&amp;sz=2285&amp;hl=en&amp;start=9&amp;um=1&amp;tbnid=ampTY6n9NaWkUM:&amp;tbnh=150&amp;tbnw=100&amp;prev=/images?q=coke+carbonation&amp;hl=en&amp;safe=active&amp;um=1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3.bp.blogspot.com/_D3KwZ7kOzuY/SQeOESPkfyI/AAAAAAAAAXQ/fakHhMXT9ZU/s320-R/IodizedSaltCan.jpg&amp;imgrefurl=http://beasurvivor.blogspot.com/2008/10/survival-food-spotlight-salt.html&amp;usg=__r4krD0X0VYxdsIKfS6TUieARnC0=&amp;h=230&amp;w=205&amp;sz=18&amp;hl=en&amp;start=7&amp;um=1&amp;tbnid=qods9OEGEt40qM:&amp;tbnh=108&amp;tbnw=96&amp;prev=/images?q=iodized+salt&amp;hl=en&amp;safe=active&amp;um=1" TargetMode="External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30.jpeg"/><Relationship Id="rId7" Type="http://schemas.openxmlformats.org/officeDocument/2006/relationships/hyperlink" Target="http://images.google.com/imgres?imgurl=http://www.slimgirlsecrets.com/blog/wp-content/uploads/2009/07/Coke_Bottle.jpg&amp;imgrefurl=http://www.slimgirlsecrets.com/blog/what-body-shape-men-find-most-atractive/&amp;usg=__7H7bgQsATQvajbv6uaIbJdDZOsU=&amp;h=375&amp;w=260&amp;sz=38&amp;hl=en&amp;start=9&amp;um=1&amp;tbnid=l34uJsU3LJNR_M:&amp;tbnh=122&amp;tbnw=85&amp;prev=/images?q=coke+bottle&amp;hl=en&amp;safe=active&amp;um=1" TargetMode="External"/><Relationship Id="rId2" Type="http://schemas.openxmlformats.org/officeDocument/2006/relationships/hyperlink" Target="http://images.google.com/imgres?imgurl=http://upload.wikimedia.org/wikipedia/commons/8/89/Confectioners-sugar.jpg&amp;imgrefurl=http://commons.wikimedia.org/wiki/File:Confectioners-sugar.jpg&amp;usg=__4WvixapP9TrrA92MFU9BQoGtmpY=&amp;h=1308&amp;w=1924&amp;sz=1413&amp;hl=en&amp;start=1&amp;um=1&amp;tbnid=Kca_eGqMnl9jbM:&amp;tbnh=102&amp;tbnw=150&amp;prev=/images?q=confectioners+sugar&amp;hl=en&amp;safe=active&amp;um=1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wmf"/><Relationship Id="rId5" Type="http://schemas.openxmlformats.org/officeDocument/2006/relationships/image" Target="../media/image31.jpeg"/><Relationship Id="rId4" Type="http://schemas.openxmlformats.org/officeDocument/2006/relationships/hyperlink" Target="http://images.google.com/imgres?imgurl=http://www.lovelanelives.com/cs_images/sugarcube.jpg&amp;imgrefurl=http://www.lovelanelives.com/index.php/sugar/&amp;usg=__U8w65au-QzF6jCDJYvEaCz0nXsM=&amp;h=257&amp;w=224&amp;sz=12&amp;hl=en&amp;start=13&amp;um=1&amp;tbnid=WSP1UEcePtrUtM:&amp;tbnh=112&amp;tbnw=98&amp;prev=/images?q=sugar+cube&amp;hl=en&amp;safe=active&amp;um=1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990600" y="228600"/>
            <a:ext cx="6096000" cy="2209800"/>
          </a:xfrm>
          <a:prstGeom prst="rect">
            <a:avLst/>
          </a:prstGeom>
        </p:spPr>
        <p:txBody>
          <a:bodyPr wrap="none" fromWordArt="1">
            <a:prstTxWarp prst="textStop">
              <a:avLst>
                <a:gd name="adj" fmla="val 22222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Kristen ITC"/>
              </a:rPr>
              <a:t>Solutions!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Kristen ITC"/>
            </a:endParaRPr>
          </a:p>
        </p:txBody>
      </p:sp>
      <p:pic>
        <p:nvPicPr>
          <p:cNvPr id="1028" name="Picture 4" descr="http://0.tqn.com/d/chemistry/1/0/l/b/beakerflas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232562"/>
            <a:ext cx="2514600" cy="25146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personal.psu.edu/alh5217/blogs/PSUblog/chemistr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14600"/>
            <a:ext cx="2760807" cy="207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Fair%20Harbor,%20Fire%20Isla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789" y="4533568"/>
            <a:ext cx="2895600" cy="19125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Diet_Coke_Mentos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2109" y="1600200"/>
            <a:ext cx="1574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 descr="soda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59" y="4724400"/>
            <a:ext cx="1614488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3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00200"/>
          </a:xfrm>
          <a:noFill/>
        </p:spPr>
        <p:txBody>
          <a:bodyPr/>
          <a:lstStyle/>
          <a:p>
            <a:pPr eaLnBrk="1" hangingPunct="1"/>
            <a:r>
              <a:rPr lang="en-US" b="1" i="1" u="sng" dirty="0" smtClean="0">
                <a:solidFill>
                  <a:srgbClr val="7030A0"/>
                </a:solidFill>
                <a:latin typeface="Segoe UI Semibold" pitchFamily="34" charset="0"/>
              </a:rPr>
              <a:t>Unsaturated solution</a:t>
            </a:r>
            <a:r>
              <a:rPr lang="en-US" b="1" i="1" dirty="0" smtClean="0">
                <a:solidFill>
                  <a:schemeClr val="accent4">
                    <a:lumMod val="75000"/>
                  </a:schemeClr>
                </a:solidFill>
                <a:latin typeface="Segoe UI Semibold" pitchFamily="34" charset="0"/>
              </a:rPr>
              <a:t>:</a:t>
            </a:r>
            <a:r>
              <a:rPr lang="en-US" dirty="0" smtClean="0">
                <a:latin typeface="Segoe UI Semibold" pitchFamily="34" charset="0"/>
              </a:rPr>
              <a:t>  a solution containing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rPr>
              <a:t>less</a:t>
            </a:r>
            <a:r>
              <a:rPr lang="en-US" dirty="0" smtClean="0">
                <a:latin typeface="Segoe UI Semibold" pitchFamily="34" charset="0"/>
              </a:rPr>
              <a:t> solute than it can hold at a given temperature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371600" y="3886200"/>
            <a:ext cx="4953000" cy="762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Weak iced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tea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This is a </a:t>
            </a:r>
            <a:r>
              <a:rPr lang="en-US" sz="3200" dirty="0" smtClean="0">
                <a:solidFill>
                  <a:srgbClr val="7030A0"/>
                </a:solidFill>
                <a:latin typeface="Segoe Print" pitchFamily="2" charset="0"/>
              </a:rPr>
              <a:t>DILUTE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 solution!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6149" name="Picture 5" descr="MPj043062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724" y="3048000"/>
            <a:ext cx="2918114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6. Unsaturated 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3441281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  <p:bldP spid="61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660"/>
            <a:ext cx="3810000" cy="3962400"/>
          </a:xfrm>
          <a:noFill/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n-US" b="1" i="1" u="sng" dirty="0" smtClean="0">
                <a:solidFill>
                  <a:srgbClr val="7030A0"/>
                </a:solidFill>
                <a:latin typeface="Segoe UI Semibold" pitchFamily="34" charset="0"/>
              </a:rPr>
              <a:t>Saturated solution:</a:t>
            </a:r>
            <a:r>
              <a:rPr lang="en-US" dirty="0" smtClean="0">
                <a:latin typeface="Segoe UI Semibold" pitchFamily="34" charset="0"/>
              </a:rPr>
              <a:t>  a solution containing all of the solute it can hold at a given temperature</a:t>
            </a:r>
          </a:p>
          <a:p>
            <a:r>
              <a:rPr lang="en-US" dirty="0">
                <a:latin typeface="Segoe UI Semibold" pitchFamily="34" charset="0"/>
              </a:rPr>
              <a:t>Nothing has settled to the </a:t>
            </a:r>
            <a:r>
              <a:rPr lang="en-US" dirty="0" smtClean="0">
                <a:latin typeface="Segoe UI Semibold" pitchFamily="34" charset="0"/>
              </a:rPr>
              <a:t>bottom</a:t>
            </a:r>
          </a:p>
          <a:p>
            <a:r>
              <a:rPr lang="en-US" dirty="0">
                <a:latin typeface="Segoe UI Semibold" pitchFamily="34" charset="0"/>
              </a:rPr>
              <a:t>Think about a sponge just before it leaks!</a:t>
            </a:r>
          </a:p>
          <a:p>
            <a:pPr marL="0" indent="0">
              <a:buNone/>
            </a:pPr>
            <a:endParaRPr lang="en-US" dirty="0">
              <a:latin typeface="Segoe UI Semibold" pitchFamily="34" charset="0"/>
            </a:endParaRPr>
          </a:p>
          <a:p>
            <a:pPr eaLnBrk="1" hangingPunct="1"/>
            <a:endParaRPr lang="en-US" dirty="0" smtClean="0">
              <a:latin typeface="Segoe UI Semibold" pitchFamily="34" charset="0"/>
            </a:endParaRPr>
          </a:p>
        </p:txBody>
      </p:sp>
      <p:pic>
        <p:nvPicPr>
          <p:cNvPr id="7175" name="Picture 7" descr="MPj0385508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209800"/>
            <a:ext cx="4343400" cy="3101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b="1" u="sng" dirty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S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aturated Solution</a:t>
            </a:r>
          </a:p>
        </p:txBody>
      </p:sp>
    </p:spTree>
    <p:extLst>
      <p:ext uri="{BB962C8B-B14F-4D97-AF65-F5344CB8AC3E}">
        <p14:creationId xmlns:p14="http://schemas.microsoft.com/office/powerpoint/2010/main" val="998921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5181600" cy="39624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sz="2800" b="1" i="1" u="sng" dirty="0" smtClean="0">
                <a:solidFill>
                  <a:srgbClr val="7030A0"/>
                </a:solidFill>
                <a:latin typeface="Segoe UI Semibold" pitchFamily="34" charset="0"/>
              </a:rPr>
              <a:t>Super Saturated Solution:</a:t>
            </a:r>
            <a:r>
              <a:rPr lang="en-US" sz="2800" dirty="0" smtClean="0">
                <a:latin typeface="Segoe UI Semibold" pitchFamily="34" charset="0"/>
              </a:rPr>
              <a:t>    a solution containing more solute than it can normally hold at a given temperature</a:t>
            </a:r>
          </a:p>
          <a:p>
            <a:r>
              <a:rPr lang="en-US" sz="2800" dirty="0">
                <a:latin typeface="Segoe UI Semibold" pitchFamily="34" charset="0"/>
              </a:rPr>
              <a:t>As the temperature cools, stuff will settle to the bottom; because cool stuff can hold less </a:t>
            </a:r>
            <a:r>
              <a:rPr lang="en-US" sz="2800" dirty="0" smtClean="0">
                <a:latin typeface="Segoe UI Semibold" pitchFamily="34" charset="0"/>
              </a:rPr>
              <a:t>solute</a:t>
            </a:r>
          </a:p>
          <a:p>
            <a:r>
              <a:rPr lang="en-US" sz="2800" dirty="0">
                <a:latin typeface="Segoe UI Semibold" pitchFamily="34" charset="0"/>
              </a:rPr>
              <a:t>When stuff settles to the bottom</a:t>
            </a:r>
          </a:p>
          <a:p>
            <a:endParaRPr lang="en-US" sz="2800" dirty="0">
              <a:latin typeface="Segoe UI Semibold" pitchFamily="34" charset="0"/>
            </a:endParaRPr>
          </a:p>
          <a:p>
            <a:pPr eaLnBrk="1" hangingPunct="1"/>
            <a:endParaRPr lang="en-US" sz="2800" dirty="0" smtClean="0">
              <a:latin typeface="Segoe UI Semibold" pitchFamily="34" charset="0"/>
            </a:endParaRPr>
          </a:p>
        </p:txBody>
      </p:sp>
      <p:pic>
        <p:nvPicPr>
          <p:cNvPr id="8205" name="Picture 13" descr="j022890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7" y="4876800"/>
            <a:ext cx="1828800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Picture 14" descr="MCj0198162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76751"/>
            <a:ext cx="2403475" cy="239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7" name="Picture 15" descr="j01993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603750"/>
            <a:ext cx="183832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Supersaturated Solution</a:t>
            </a:r>
          </a:p>
        </p:txBody>
      </p:sp>
    </p:spTree>
    <p:extLst>
      <p:ext uri="{BB962C8B-B14F-4D97-AF65-F5344CB8AC3E}">
        <p14:creationId xmlns:p14="http://schemas.microsoft.com/office/powerpoint/2010/main" val="270594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What is Solubility?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76400"/>
          </a:xfrm>
        </p:spPr>
        <p:txBody>
          <a:bodyPr/>
          <a:lstStyle/>
          <a:p>
            <a:pPr eaLnBrk="1" hangingPunct="1"/>
            <a:r>
              <a:rPr lang="en-US" b="1" i="1" u="sng" dirty="0" smtClean="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rPr>
              <a:t>Solubility</a:t>
            </a:r>
            <a:r>
              <a:rPr lang="en-US" dirty="0" smtClean="0">
                <a:latin typeface="Segoe UI Semibold" pitchFamily="34" charset="0"/>
              </a:rPr>
              <a:t> is the ability of one substance to dissolve in another at a given temperature and pressure.</a:t>
            </a:r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57200" y="4724400"/>
            <a:ext cx="82296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latin typeface="Segoe UI Semibold" pitchFamily="34" charset="0"/>
              </a:rPr>
              <a:t>How much stuff can something hold at a specific temperature?</a:t>
            </a:r>
          </a:p>
        </p:txBody>
      </p:sp>
      <p:pic>
        <p:nvPicPr>
          <p:cNvPr id="7175" name="Picture 7" descr="MCj042983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4388">
            <a:off x="6705600" y="3124200"/>
            <a:ext cx="18891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MCj0429831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48036">
            <a:off x="333375" y="3509963"/>
            <a:ext cx="1889125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WordArt 9"/>
          <p:cNvSpPr>
            <a:spLocks noChangeArrowheads="1" noChangeShapeType="1" noTextEdit="1"/>
          </p:cNvSpPr>
          <p:nvPr/>
        </p:nvSpPr>
        <p:spPr bwMode="auto">
          <a:xfrm>
            <a:off x="2286000" y="3581400"/>
            <a:ext cx="4438650" cy="657225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7030A0"/>
                </a:solidFill>
                <a:latin typeface="Segoe Script" pitchFamily="34" charset="0"/>
              </a:rPr>
              <a:t>What does that mean...?</a:t>
            </a:r>
          </a:p>
        </p:txBody>
      </p:sp>
      <p:pic>
        <p:nvPicPr>
          <p:cNvPr id="7179" name="Picture 11" descr="IodizedSaltCan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304800"/>
            <a:ext cx="9144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31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7171" grpId="0" build="p"/>
      <p:bldP spid="717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723900" y="4572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600" b="1" u="sng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10. How </a:t>
            </a:r>
            <a:r>
              <a:rPr lang="en-US" sz="3600" b="1" u="sng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can we increase solubility?</a:t>
            </a:r>
            <a:endParaRPr lang="en-US" sz="3600" b="1" u="sng" dirty="0">
              <a:solidFill>
                <a:schemeClr val="accent5">
                  <a:lumMod val="50000"/>
                </a:schemeClr>
              </a:solidFill>
              <a:latin typeface="Segoe Print" pitchFamily="2" charset="0"/>
            </a:endParaRP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685800" y="1676400"/>
            <a:ext cx="5943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Segoe UI Semibold" pitchFamily="34" charset="0"/>
              </a:rPr>
              <a:t>1. Increase the </a:t>
            </a:r>
            <a:r>
              <a:rPr lang="en-US" sz="3200" u="sng" dirty="0">
                <a:latin typeface="Segoe UI Semibold" pitchFamily="34" charset="0"/>
              </a:rPr>
              <a:t>temperature</a:t>
            </a:r>
          </a:p>
        </p:txBody>
      </p:sp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700088" y="2239963"/>
            <a:ext cx="59436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Segoe UI Semibold" pitchFamily="34" charset="0"/>
              </a:rPr>
              <a:t>2. Increase the </a:t>
            </a:r>
            <a:r>
              <a:rPr lang="en-US" sz="3200" u="sng" dirty="0">
                <a:latin typeface="Segoe UI Semibold" pitchFamily="34" charset="0"/>
              </a:rPr>
              <a:t>surface area </a:t>
            </a:r>
            <a:r>
              <a:rPr lang="en-US" sz="3200" dirty="0">
                <a:latin typeface="Segoe UI Semibold" pitchFamily="34" charset="0"/>
              </a:rPr>
              <a:t>(smaller pieces dissolve faster than larger pieces)</a:t>
            </a: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685800" y="3763963"/>
            <a:ext cx="5943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latin typeface="Segoe UI Semibold" pitchFamily="34" charset="0"/>
              </a:rPr>
              <a:t>3. Increase the </a:t>
            </a:r>
            <a:r>
              <a:rPr lang="en-US" sz="3200" u="sng" dirty="0">
                <a:latin typeface="Segoe UI Semibold" pitchFamily="34" charset="0"/>
              </a:rPr>
              <a:t>volume of solvent</a:t>
            </a:r>
          </a:p>
        </p:txBody>
      </p:sp>
      <p:pic>
        <p:nvPicPr>
          <p:cNvPr id="7" name="Picture 5" descr="j021349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1619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j02161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297363"/>
            <a:ext cx="3324225" cy="221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http://thumbs.ifood.tv/files/images/editor/images/sugar%20cub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4" y="4648200"/>
            <a:ext cx="2124076" cy="22101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37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11. How to 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Change 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rate of dissolving: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9615" y="1493520"/>
            <a:ext cx="8229600" cy="762000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7030A0"/>
                </a:solidFill>
                <a:latin typeface="Segoe UI Semibold" pitchFamily="34" charset="0"/>
              </a:rPr>
              <a:t>Increase surface area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457200" y="22098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u="sng" dirty="0">
                <a:solidFill>
                  <a:srgbClr val="7030A0"/>
                </a:solidFill>
                <a:latin typeface="Segoe UI Semibold" pitchFamily="34" charset="0"/>
              </a:rPr>
              <a:t>Stirring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457200" y="2865120"/>
            <a:ext cx="767476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u="sng" dirty="0">
                <a:solidFill>
                  <a:srgbClr val="7030A0"/>
                </a:solidFill>
                <a:latin typeface="Segoe UI Semibold" pitchFamily="34" charset="0"/>
              </a:rPr>
              <a:t>Temperature: </a:t>
            </a:r>
            <a:r>
              <a:rPr lang="en-US" sz="3000" dirty="0" smtClean="0">
                <a:latin typeface="Segoe UI Semibold" pitchFamily="34" charset="0"/>
              </a:rPr>
              <a:t>Changes </a:t>
            </a:r>
            <a:r>
              <a:rPr lang="en-US" sz="3000" dirty="0">
                <a:latin typeface="Segoe UI Semibold" pitchFamily="34" charset="0"/>
              </a:rPr>
              <a:t>not only the amount of the solute that can dissolve but changes how quickly it will dissolve!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57200" y="4419600"/>
            <a:ext cx="7472363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000" u="sng" dirty="0">
                <a:solidFill>
                  <a:srgbClr val="7030A0"/>
                </a:solidFill>
                <a:latin typeface="Segoe UI Semibold" pitchFamily="34" charset="0"/>
              </a:rPr>
              <a:t>Pressure</a:t>
            </a:r>
            <a:r>
              <a:rPr lang="en-US" sz="3000" dirty="0">
                <a:solidFill>
                  <a:srgbClr val="7030A0"/>
                </a:solidFill>
                <a:latin typeface="Segoe UI Semibold" pitchFamily="34" charset="0"/>
              </a:rPr>
              <a:t>:  </a:t>
            </a:r>
            <a:r>
              <a:rPr lang="en-US" sz="3000" dirty="0">
                <a:latin typeface="Segoe UI Semibold" pitchFamily="34" charset="0"/>
              </a:rPr>
              <a:t>Which is why a soda bottle emits gas when you open it – you decrease the pressure so it can’t hold as much</a:t>
            </a:r>
          </a:p>
        </p:txBody>
      </p:sp>
      <p:pic>
        <p:nvPicPr>
          <p:cNvPr id="10248" name="Picture 8" descr="Confectioners-sugar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394313"/>
            <a:ext cx="142875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sugarcub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371600"/>
            <a:ext cx="9334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j023407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563" y="5373688"/>
            <a:ext cx="1214437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3" descr="Coke_Bottle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5273" y="3644118"/>
            <a:ext cx="809625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609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  <p:bldP spid="10244" grpId="0"/>
      <p:bldP spid="10245" grpId="0"/>
      <p:bldP spid="102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b="1" i="1" u="sng" dirty="0" smtClean="0">
                <a:solidFill>
                  <a:srgbClr val="7030A0"/>
                </a:solidFill>
                <a:latin typeface="Segoe Print" pitchFamily="2" charset="0"/>
              </a:rPr>
              <a:t>Remember….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3048000"/>
          </a:xfrm>
          <a:noFill/>
        </p:spPr>
        <p:txBody>
          <a:bodyPr>
            <a:noAutofit/>
          </a:bodyPr>
          <a:lstStyle/>
          <a:p>
            <a:pPr eaLnBrk="1" hangingPunct="1"/>
            <a:r>
              <a:rPr lang="en-US" dirty="0" smtClean="0">
                <a:latin typeface="Segoe UI Semibold" pitchFamily="34" charset="0"/>
              </a:rPr>
              <a:t>Temperature will affect how much solute is dissolved in a solvent; how much it CAN hold.  </a:t>
            </a:r>
          </a:p>
          <a:p>
            <a:pPr eaLnBrk="1" hangingPunct="1"/>
            <a:r>
              <a:rPr lang="en-US" dirty="0" smtClean="0">
                <a:latin typeface="Segoe UI Semibold" pitchFamily="34" charset="0"/>
              </a:rPr>
              <a:t>When we increase or decrease temperature how solutions will become saturated, super saturated, unsaturated….</a:t>
            </a:r>
          </a:p>
          <a:p>
            <a:r>
              <a:rPr lang="en-US" dirty="0">
                <a:latin typeface="Segoe UI Semibold" pitchFamily="34" charset="0"/>
              </a:rPr>
              <a:t>These terms are DESCRIPTIVE, and are used to COMPARE the amount of the solute compared to the solvent</a:t>
            </a:r>
            <a:r>
              <a:rPr lang="en-US" dirty="0" smtClean="0">
                <a:latin typeface="Segoe UI Semibold" pitchFamily="34" charset="0"/>
              </a:rPr>
              <a:t>!</a:t>
            </a:r>
            <a:endParaRPr lang="en-US" dirty="0">
              <a:latin typeface="Segoe UI Semibold" pitchFamily="34" charset="0"/>
            </a:endParaRP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457200" y="4343400"/>
            <a:ext cx="82296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>
              <a:latin typeface="Berlin Sans FB Demi" pitchFamily="34" charset="0"/>
            </a:endParaRP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66725" y="4648200"/>
            <a:ext cx="8229600" cy="20574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latin typeface="Segoe UI Semi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251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j021349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867" y="4478215"/>
            <a:ext cx="16192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7" descr="j02161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686886"/>
            <a:ext cx="2583180" cy="1722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27038"/>
            <a:ext cx="8229600" cy="1143000"/>
          </a:xfrm>
        </p:spPr>
        <p:txBody>
          <a:bodyPr/>
          <a:lstStyle/>
          <a:p>
            <a:pPr eaLnBrk="1" hangingPunct="1"/>
            <a:r>
              <a:rPr lang="en-US" u="sng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Remember Kinetic Energy?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86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2800" dirty="0" smtClean="0">
                <a:solidFill>
                  <a:srgbClr val="7030A0"/>
                </a:solidFill>
                <a:latin typeface="Segoe UI Semibold" pitchFamily="34" charset="0"/>
              </a:rPr>
              <a:t>As we increase the temperature of something its molecules move </a:t>
            </a:r>
            <a:r>
              <a:rPr lang="en-US" sz="2800" b="1" u="sng" dirty="0" smtClean="0">
                <a:latin typeface="Segoe UI Semibold" pitchFamily="34" charset="0"/>
              </a:rPr>
              <a:t>faster</a:t>
            </a:r>
            <a:r>
              <a:rPr lang="en-US" sz="2800" dirty="0" smtClean="0">
                <a:solidFill>
                  <a:srgbClr val="7030A0"/>
                </a:solidFill>
                <a:latin typeface="Segoe UI Semibold" pitchFamily="34" charset="0"/>
              </a:rPr>
              <a:t>, which will give more places for a substance to “hide” in a solution.</a:t>
            </a:r>
          </a:p>
          <a:p>
            <a:r>
              <a:rPr lang="en-US" sz="2800" dirty="0">
                <a:solidFill>
                  <a:srgbClr val="7030A0"/>
                </a:solidFill>
                <a:latin typeface="Segoe UI Semibold" pitchFamily="34" charset="0"/>
              </a:rPr>
              <a:t>So the warmer the </a:t>
            </a:r>
            <a:r>
              <a:rPr lang="en-US" sz="2800" dirty="0" smtClean="0">
                <a:solidFill>
                  <a:srgbClr val="7030A0"/>
                </a:solidFill>
                <a:latin typeface="Segoe UI Semibold" pitchFamily="34" charset="0"/>
              </a:rPr>
              <a:t>temperature, </a:t>
            </a:r>
            <a:r>
              <a:rPr lang="en-US" sz="2800" dirty="0">
                <a:solidFill>
                  <a:srgbClr val="7030A0"/>
                </a:solidFill>
                <a:latin typeface="Segoe UI Semibold" pitchFamily="34" charset="0"/>
              </a:rPr>
              <a:t>the more solute a solvent can hold</a:t>
            </a:r>
            <a:r>
              <a:rPr lang="en-US" sz="2800" dirty="0" smtClean="0">
                <a:solidFill>
                  <a:srgbClr val="7030A0"/>
                </a:solidFill>
                <a:latin typeface="Segoe UI Semibold" pitchFamily="34" charset="0"/>
              </a:rPr>
              <a:t>!</a:t>
            </a:r>
          </a:p>
          <a:p>
            <a:r>
              <a:rPr lang="en-US" sz="2800" dirty="0">
                <a:solidFill>
                  <a:srgbClr val="7030A0"/>
                </a:solidFill>
                <a:latin typeface="Segoe UI Semibold" pitchFamily="34" charset="0"/>
              </a:rPr>
              <a:t>Hot stuff can hold more than cold; think of hot tea vs. iced tea!</a:t>
            </a:r>
          </a:p>
          <a:p>
            <a:endParaRPr lang="en-US" sz="2800" dirty="0">
              <a:solidFill>
                <a:srgbClr val="7030A0"/>
              </a:solidFill>
              <a:latin typeface="Segoe UI Semibold" pitchFamily="34" charset="0"/>
            </a:endParaRPr>
          </a:p>
          <a:p>
            <a:pPr eaLnBrk="1" hangingPunct="1"/>
            <a:endParaRPr lang="en-US" sz="2800" dirty="0" smtClean="0">
              <a:solidFill>
                <a:srgbClr val="7030A0"/>
              </a:solidFill>
              <a:latin typeface="Segoe UI Semibold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62000" y="3657600"/>
            <a:ext cx="8229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733800" y="4519246"/>
            <a:ext cx="4876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21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5" grpId="0" build="p"/>
      <p:bldP spid="8196" grpId="0"/>
      <p:bldP spid="820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4"/>
          <p:cNvSpPr txBox="1">
            <a:spLocks noChangeArrowheads="1"/>
          </p:cNvSpPr>
          <p:nvPr/>
        </p:nvSpPr>
        <p:spPr bwMode="auto">
          <a:xfrm>
            <a:off x="2971800" y="304800"/>
            <a:ext cx="3733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>
                <a:latin typeface="Tahoma" pitchFamily="34" charset="0"/>
              </a:rPr>
              <a:t>4 Classes of Matter</a:t>
            </a:r>
          </a:p>
        </p:txBody>
      </p:sp>
      <p:sp>
        <p:nvSpPr>
          <p:cNvPr id="47107" name="Line 5"/>
          <p:cNvSpPr>
            <a:spLocks noChangeShapeType="1"/>
          </p:cNvSpPr>
          <p:nvPr/>
        </p:nvSpPr>
        <p:spPr bwMode="auto">
          <a:xfrm flipH="1">
            <a:off x="1828800" y="838200"/>
            <a:ext cx="17526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8" name="Line 6"/>
          <p:cNvSpPr>
            <a:spLocks noChangeShapeType="1"/>
          </p:cNvSpPr>
          <p:nvPr/>
        </p:nvSpPr>
        <p:spPr bwMode="auto">
          <a:xfrm flipH="1">
            <a:off x="914400" y="2667000"/>
            <a:ext cx="533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09" name="Text Box 7"/>
          <p:cNvSpPr txBox="1">
            <a:spLocks noChangeArrowheads="1"/>
          </p:cNvSpPr>
          <p:nvPr/>
        </p:nvSpPr>
        <p:spPr bwMode="auto">
          <a:xfrm>
            <a:off x="228600" y="3657600"/>
            <a:ext cx="228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Homogeneous</a:t>
            </a:r>
          </a:p>
        </p:txBody>
      </p:sp>
      <p:sp>
        <p:nvSpPr>
          <p:cNvPr id="47110" name="Line 8"/>
          <p:cNvSpPr>
            <a:spLocks noChangeShapeType="1"/>
          </p:cNvSpPr>
          <p:nvPr/>
        </p:nvSpPr>
        <p:spPr bwMode="auto">
          <a:xfrm>
            <a:off x="1752600" y="2667000"/>
            <a:ext cx="9144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1" name="Text Box 9"/>
          <p:cNvSpPr txBox="1">
            <a:spLocks noChangeArrowheads="1"/>
          </p:cNvSpPr>
          <p:nvPr/>
        </p:nvSpPr>
        <p:spPr bwMode="auto">
          <a:xfrm>
            <a:off x="2438400" y="36576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Heterogeneous</a:t>
            </a:r>
          </a:p>
        </p:txBody>
      </p:sp>
      <p:sp>
        <p:nvSpPr>
          <p:cNvPr id="47112" name="Line 10"/>
          <p:cNvSpPr>
            <a:spLocks noChangeShapeType="1"/>
          </p:cNvSpPr>
          <p:nvPr/>
        </p:nvSpPr>
        <p:spPr bwMode="auto">
          <a:xfrm flipH="1">
            <a:off x="838200" y="4114800"/>
            <a:ext cx="3810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3" name="Line 11"/>
          <p:cNvSpPr>
            <a:spLocks noChangeShapeType="1"/>
          </p:cNvSpPr>
          <p:nvPr/>
        </p:nvSpPr>
        <p:spPr bwMode="auto">
          <a:xfrm>
            <a:off x="1905000" y="4114800"/>
            <a:ext cx="685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4" name="Text Box 12"/>
          <p:cNvSpPr txBox="1">
            <a:spLocks noChangeArrowheads="1"/>
          </p:cNvSpPr>
          <p:nvPr/>
        </p:nvSpPr>
        <p:spPr bwMode="auto">
          <a:xfrm>
            <a:off x="304800" y="51816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Colloids</a:t>
            </a:r>
          </a:p>
        </p:txBody>
      </p:sp>
      <p:sp>
        <p:nvSpPr>
          <p:cNvPr id="47115" name="Text Box 13"/>
          <p:cNvSpPr txBox="1">
            <a:spLocks noChangeArrowheads="1"/>
          </p:cNvSpPr>
          <p:nvPr/>
        </p:nvSpPr>
        <p:spPr bwMode="auto">
          <a:xfrm>
            <a:off x="1676400" y="5105400"/>
            <a:ext cx="26670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Copperplate Gothic Bold" pitchFamily="34" charset="0"/>
              </a:rPr>
              <a:t>2. SOLUTIONS</a:t>
            </a:r>
          </a:p>
        </p:txBody>
      </p:sp>
      <p:sp>
        <p:nvSpPr>
          <p:cNvPr id="47116" name="Text Box 14"/>
          <p:cNvSpPr txBox="1">
            <a:spLocks noChangeArrowheads="1"/>
          </p:cNvSpPr>
          <p:nvPr/>
        </p:nvSpPr>
        <p:spPr bwMode="auto">
          <a:xfrm>
            <a:off x="533400" y="2209800"/>
            <a:ext cx="2514600" cy="466725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>
                <a:latin typeface="Copperplate Gothic Bold" pitchFamily="34" charset="0"/>
              </a:rPr>
              <a:t>1. MIXTURES</a:t>
            </a:r>
          </a:p>
        </p:txBody>
      </p:sp>
      <p:sp>
        <p:nvSpPr>
          <p:cNvPr id="47117" name="Line 15"/>
          <p:cNvSpPr>
            <a:spLocks noChangeShapeType="1"/>
          </p:cNvSpPr>
          <p:nvPr/>
        </p:nvSpPr>
        <p:spPr bwMode="auto">
          <a:xfrm>
            <a:off x="4495800" y="838200"/>
            <a:ext cx="228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8" name="Line 16"/>
          <p:cNvSpPr>
            <a:spLocks noChangeShapeType="1"/>
          </p:cNvSpPr>
          <p:nvPr/>
        </p:nvSpPr>
        <p:spPr bwMode="auto">
          <a:xfrm>
            <a:off x="5943600" y="762000"/>
            <a:ext cx="1676400" cy="259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19" name="Text Box 17"/>
          <p:cNvSpPr txBox="1">
            <a:spLocks noChangeArrowheads="1"/>
          </p:cNvSpPr>
          <p:nvPr/>
        </p:nvSpPr>
        <p:spPr bwMode="auto">
          <a:xfrm>
            <a:off x="6019800" y="3265488"/>
            <a:ext cx="2971800" cy="11541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Copperplate Gothic Bold" pitchFamily="34" charset="0"/>
              </a:rPr>
              <a:t>4. COMPOUNDS </a:t>
            </a:r>
            <a:r>
              <a:rPr lang="en-US">
                <a:latin typeface="Tahoma" pitchFamily="34" charset="0"/>
              </a:rPr>
              <a:t>(pure substance):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H</a:t>
            </a:r>
            <a:r>
              <a:rPr lang="en-US" baseline="-25000">
                <a:latin typeface="Tahoma" pitchFamily="34" charset="0"/>
              </a:rPr>
              <a:t>2</a:t>
            </a:r>
            <a:r>
              <a:rPr lang="en-US">
                <a:latin typeface="Tahoma" pitchFamily="34" charset="0"/>
              </a:rPr>
              <a:t>O, SiO</a:t>
            </a:r>
            <a:r>
              <a:rPr lang="en-US" baseline="-25000">
                <a:latin typeface="Tahoma" pitchFamily="34" charset="0"/>
              </a:rPr>
              <a:t>2</a:t>
            </a:r>
            <a:r>
              <a:rPr lang="en-US">
                <a:latin typeface="Tahoma" pitchFamily="34" charset="0"/>
              </a:rPr>
              <a:t>, CuSO</a:t>
            </a:r>
            <a:r>
              <a:rPr lang="en-US" baseline="-25000">
                <a:latin typeface="Tahoma" pitchFamily="34" charset="0"/>
              </a:rPr>
              <a:t>4</a:t>
            </a:r>
          </a:p>
        </p:txBody>
      </p:sp>
      <p:sp>
        <p:nvSpPr>
          <p:cNvPr id="47120" name="Line 18"/>
          <p:cNvSpPr>
            <a:spLocks noChangeShapeType="1"/>
          </p:cNvSpPr>
          <p:nvPr/>
        </p:nvSpPr>
        <p:spPr bwMode="auto">
          <a:xfrm flipH="1">
            <a:off x="6096000" y="4419600"/>
            <a:ext cx="609600" cy="533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1" name="Line 19"/>
          <p:cNvSpPr>
            <a:spLocks noChangeShapeType="1"/>
          </p:cNvSpPr>
          <p:nvPr/>
        </p:nvSpPr>
        <p:spPr bwMode="auto">
          <a:xfrm flipH="1" flipV="1">
            <a:off x="5334000" y="3048000"/>
            <a:ext cx="762000" cy="19050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2" name="AutoShape 20"/>
          <p:cNvSpPr>
            <a:spLocks noChangeArrowheads="1"/>
          </p:cNvSpPr>
          <p:nvPr/>
        </p:nvSpPr>
        <p:spPr bwMode="auto">
          <a:xfrm rot="10800000">
            <a:off x="5943600" y="4953000"/>
            <a:ext cx="304800" cy="2286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123" name="Text Box 21"/>
          <p:cNvSpPr txBox="1">
            <a:spLocks noChangeArrowheads="1"/>
          </p:cNvSpPr>
          <p:nvPr/>
        </p:nvSpPr>
        <p:spPr bwMode="auto">
          <a:xfrm>
            <a:off x="5486400" y="5249863"/>
            <a:ext cx="3124200" cy="1370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>
                <a:latin typeface="Tahoma" pitchFamily="34" charset="0"/>
              </a:rPr>
              <a:t>Can be decomposed by chemical changes:</a:t>
            </a:r>
            <a:endParaRPr lang="en-US" sz="2400">
              <a:latin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2400">
                <a:latin typeface="Tahoma" pitchFamily="34" charset="0"/>
              </a:rPr>
              <a:t>H</a:t>
            </a:r>
            <a:r>
              <a:rPr lang="en-US" sz="2400" baseline="-25000">
                <a:latin typeface="Tahoma" pitchFamily="34" charset="0"/>
              </a:rPr>
              <a:t>2</a:t>
            </a:r>
            <a:r>
              <a:rPr lang="en-US" sz="2400">
                <a:latin typeface="Tahoma" pitchFamily="34" charset="0"/>
              </a:rPr>
              <a:t>O	        2H + O</a:t>
            </a:r>
          </a:p>
        </p:txBody>
      </p:sp>
      <p:sp>
        <p:nvSpPr>
          <p:cNvPr id="47124" name="Line 22"/>
          <p:cNvSpPr>
            <a:spLocks noChangeShapeType="1"/>
          </p:cNvSpPr>
          <p:nvPr/>
        </p:nvSpPr>
        <p:spPr bwMode="auto">
          <a:xfrm>
            <a:off x="6157913" y="6400800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125" name="Text Box 23"/>
          <p:cNvSpPr txBox="1">
            <a:spLocks noChangeArrowheads="1"/>
          </p:cNvSpPr>
          <p:nvPr/>
        </p:nvSpPr>
        <p:spPr bwMode="auto">
          <a:xfrm>
            <a:off x="228600" y="5715000"/>
            <a:ext cx="441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400" i="1">
                <a:latin typeface="Tahoma" pitchFamily="34" charset="0"/>
              </a:rPr>
              <a:t>Mixtures can be separated by physical changes.</a:t>
            </a:r>
          </a:p>
        </p:txBody>
      </p:sp>
      <p:sp>
        <p:nvSpPr>
          <p:cNvPr id="47126" name="Text Box 24"/>
          <p:cNvSpPr txBox="1">
            <a:spLocks noChangeArrowheads="1"/>
          </p:cNvSpPr>
          <p:nvPr/>
        </p:nvSpPr>
        <p:spPr bwMode="auto">
          <a:xfrm>
            <a:off x="3429000" y="1905000"/>
            <a:ext cx="2667000" cy="115411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>
                <a:latin typeface="Copperplate Gothic Bold" pitchFamily="34" charset="0"/>
              </a:rPr>
              <a:t>3. ELEMENTS </a:t>
            </a:r>
            <a:r>
              <a:rPr lang="en-US">
                <a:latin typeface="Tahoma" pitchFamily="34" charset="0"/>
              </a:rPr>
              <a:t>(pure substance):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>
                <a:latin typeface="Tahoma" pitchFamily="34" charset="0"/>
              </a:rPr>
              <a:t>Fe, S, O, H, N</a:t>
            </a:r>
            <a:endParaRPr lang="en-US">
              <a:latin typeface="Copperplate Goth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9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1. What 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is a solution?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4525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Segoe UI Semibold" pitchFamily="34" charset="0"/>
              </a:rPr>
              <a:t>A </a:t>
            </a: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rPr>
              <a:t>solution</a:t>
            </a:r>
            <a:r>
              <a:rPr lang="en-US" dirty="0" smtClean="0">
                <a:latin typeface="Segoe UI Semibold" pitchFamily="34" charset="0"/>
              </a:rPr>
              <a:t> is a type of homogeneous mixture formed when one substance dissolves in another.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Segoe UI Semibold" pitchFamily="34" charset="0"/>
              </a:rPr>
              <a:t>It is evenly mixed and does not settle out.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Segoe UI Semibold" pitchFamily="34" charset="0"/>
              </a:rPr>
              <a:t>Can’t see the different particles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Segoe UI Semibold" pitchFamily="34" charset="0"/>
              </a:rPr>
              <a:t>Solutions can be mixtures of solids, liquids, or gasses!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Segoe UI Semibold" pitchFamily="34" charset="0"/>
            </a:endParaRPr>
          </a:p>
          <a:p>
            <a:pPr marL="457200" lvl="1" indent="0">
              <a:lnSpc>
                <a:spcPct val="90000"/>
              </a:lnSpc>
              <a:buNone/>
            </a:pPr>
            <a:endParaRPr lang="en-US" dirty="0" smtClean="0">
              <a:latin typeface="Segoe UI Semibold" pitchFamily="34" charset="0"/>
            </a:endParaRPr>
          </a:p>
        </p:txBody>
      </p:sp>
      <p:pic>
        <p:nvPicPr>
          <p:cNvPr id="7" name="Picture 5" descr="dead_sea_sun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585853"/>
            <a:ext cx="2933700" cy="2047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l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466791"/>
            <a:ext cx="3048000" cy="228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30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chem4kids.com/files/art/matter_solu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2133600"/>
            <a:ext cx="4470400" cy="33528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</a:extLst>
        </p:spPr>
        <p:txBody>
          <a:bodyPr>
            <a:normAutofit fontScale="90000"/>
          </a:bodyPr>
          <a:lstStyle/>
          <a:p>
            <a:pPr eaLnBrk="1" hangingPunct="1"/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2. What 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makes up a solution?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533400" y="1798637"/>
            <a:ext cx="472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dirty="0" smtClean="0">
                <a:latin typeface="Segoe UI Semibold" pitchFamily="34" charset="0"/>
              </a:rPr>
              <a:t>A </a:t>
            </a: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rPr>
              <a:t>solute</a:t>
            </a:r>
            <a:r>
              <a:rPr lang="en-US" dirty="0" smtClean="0">
                <a:latin typeface="Segoe UI Semibold" pitchFamily="34" charset="0"/>
              </a:rPr>
              <a:t> is the substance that is being dissolved.  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Segoe UI Semibold" pitchFamily="34" charset="0"/>
              </a:rPr>
              <a:t>It is usually in the SMALLER amount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latin typeface="Segoe UI Semibold" pitchFamily="34" charset="0"/>
              </a:rPr>
              <a:t>A </a:t>
            </a:r>
            <a:r>
              <a:rPr lang="en-US" i="1" u="sng" dirty="0" smtClean="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rPr>
              <a:t>solvent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rPr>
              <a:t> </a:t>
            </a:r>
            <a:r>
              <a:rPr lang="en-US" b="1" dirty="0" smtClean="0">
                <a:latin typeface="Segoe UI Semibold" pitchFamily="34" charset="0"/>
              </a:rPr>
              <a:t>is the substance that does the dissolving</a:t>
            </a:r>
          </a:p>
          <a:p>
            <a:pPr lvl="1">
              <a:lnSpc>
                <a:spcPct val="90000"/>
              </a:lnSpc>
            </a:pPr>
            <a:r>
              <a:rPr lang="en-US" dirty="0" smtClean="0">
                <a:latin typeface="Segoe UI Semibold" pitchFamily="34" charset="0"/>
              </a:rPr>
              <a:t>It is usually in the LARGER amount</a:t>
            </a:r>
            <a:r>
              <a:rPr lang="en-US" i="1" u="sng" dirty="0" smtClean="0">
                <a:latin typeface="Segoe UI Semibold" pitchFamily="34" charset="0"/>
              </a:rPr>
              <a:t> </a:t>
            </a:r>
            <a:r>
              <a:rPr lang="en-US" dirty="0" smtClean="0">
                <a:latin typeface="Segoe UI Semibold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55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 descr="a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457200"/>
            <a:ext cx="1646237" cy="266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BNSL24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762000"/>
            <a:ext cx="2286000" cy="2286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037" name="Group 5"/>
          <p:cNvGrpSpPr>
            <a:grpSpLocks/>
          </p:cNvGrpSpPr>
          <p:nvPr/>
        </p:nvGrpSpPr>
        <p:grpSpPr bwMode="auto">
          <a:xfrm>
            <a:off x="2895600" y="1524000"/>
            <a:ext cx="609600" cy="609600"/>
            <a:chOff x="1824" y="1680"/>
            <a:chExt cx="384" cy="384"/>
          </a:xfrm>
        </p:grpSpPr>
        <p:sp>
          <p:nvSpPr>
            <p:cNvPr id="44045" name="Line 6"/>
            <p:cNvSpPr>
              <a:spLocks noChangeShapeType="1"/>
            </p:cNvSpPr>
            <p:nvPr/>
          </p:nvSpPr>
          <p:spPr bwMode="auto">
            <a:xfrm>
              <a:off x="2016" y="168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6" name="Line 7"/>
            <p:cNvSpPr>
              <a:spLocks noChangeShapeType="1"/>
            </p:cNvSpPr>
            <p:nvPr/>
          </p:nvSpPr>
          <p:spPr bwMode="auto">
            <a:xfrm rot="5400000">
              <a:off x="2016" y="168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4038" name="Picture 8" descr="waterstru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298575"/>
            <a:ext cx="2362200" cy="1520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039" name="Group 9"/>
          <p:cNvGrpSpPr>
            <a:grpSpLocks/>
          </p:cNvGrpSpPr>
          <p:nvPr/>
        </p:nvGrpSpPr>
        <p:grpSpPr bwMode="auto">
          <a:xfrm>
            <a:off x="6172200" y="1709738"/>
            <a:ext cx="685800" cy="304800"/>
            <a:chOff x="2409" y="3024"/>
            <a:chExt cx="432" cy="192"/>
          </a:xfrm>
        </p:grpSpPr>
        <p:sp>
          <p:nvSpPr>
            <p:cNvPr id="44043" name="Line 10"/>
            <p:cNvSpPr>
              <a:spLocks noChangeShapeType="1"/>
            </p:cNvSpPr>
            <p:nvPr/>
          </p:nvSpPr>
          <p:spPr bwMode="auto">
            <a:xfrm>
              <a:off x="2409" y="3024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044" name="Line 11"/>
            <p:cNvSpPr>
              <a:spLocks noChangeShapeType="1"/>
            </p:cNvSpPr>
            <p:nvPr/>
          </p:nvSpPr>
          <p:spPr bwMode="auto">
            <a:xfrm>
              <a:off x="2409" y="321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0" name="Text Box 12"/>
          <p:cNvSpPr txBox="1">
            <a:spLocks noChangeArrowheads="1"/>
          </p:cNvSpPr>
          <p:nvPr/>
        </p:nvSpPr>
        <p:spPr bwMode="auto">
          <a:xfrm>
            <a:off x="685800" y="339725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Segoe Print" pitchFamily="2" charset="0"/>
              </a:rPr>
              <a:t>Solute</a:t>
            </a:r>
          </a:p>
        </p:txBody>
      </p:sp>
      <p:sp>
        <p:nvSpPr>
          <p:cNvPr id="44041" name="Text Box 13"/>
          <p:cNvSpPr txBox="1">
            <a:spLocks noChangeArrowheads="1"/>
          </p:cNvSpPr>
          <p:nvPr/>
        </p:nvSpPr>
        <p:spPr bwMode="auto">
          <a:xfrm>
            <a:off x="3962400" y="301625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Segoe Print" pitchFamily="2" charset="0"/>
              </a:rPr>
              <a:t>Solvent</a:t>
            </a:r>
          </a:p>
        </p:txBody>
      </p:sp>
      <p:sp>
        <p:nvSpPr>
          <p:cNvPr id="44042" name="Text Box 14"/>
          <p:cNvSpPr txBox="1">
            <a:spLocks noChangeArrowheads="1"/>
          </p:cNvSpPr>
          <p:nvPr/>
        </p:nvSpPr>
        <p:spPr bwMode="auto">
          <a:xfrm>
            <a:off x="6919912" y="32004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Segoe Print" pitchFamily="2" charset="0"/>
              </a:rPr>
              <a:t>Solution</a:t>
            </a: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457200" y="-76200"/>
            <a:ext cx="8229600" cy="1143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Examples</a:t>
            </a:r>
          </a:p>
        </p:txBody>
      </p:sp>
      <p:grpSp>
        <p:nvGrpSpPr>
          <p:cNvPr id="17" name="Group 3"/>
          <p:cNvGrpSpPr>
            <a:grpSpLocks/>
          </p:cNvGrpSpPr>
          <p:nvPr/>
        </p:nvGrpSpPr>
        <p:grpSpPr bwMode="auto">
          <a:xfrm>
            <a:off x="2895600" y="5008562"/>
            <a:ext cx="609600" cy="609600"/>
            <a:chOff x="1824" y="1680"/>
            <a:chExt cx="384" cy="384"/>
          </a:xfrm>
        </p:grpSpPr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2016" y="168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5"/>
            <p:cNvSpPr>
              <a:spLocks noChangeShapeType="1"/>
            </p:cNvSpPr>
            <p:nvPr/>
          </p:nvSpPr>
          <p:spPr bwMode="auto">
            <a:xfrm rot="5400000">
              <a:off x="2016" y="1680"/>
              <a:ext cx="0" cy="38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0" name="Group 6"/>
          <p:cNvGrpSpPr>
            <a:grpSpLocks/>
          </p:cNvGrpSpPr>
          <p:nvPr/>
        </p:nvGrpSpPr>
        <p:grpSpPr bwMode="auto">
          <a:xfrm>
            <a:off x="6172200" y="5194300"/>
            <a:ext cx="685800" cy="304800"/>
            <a:chOff x="2409" y="3024"/>
            <a:chExt cx="432" cy="192"/>
          </a:xfrm>
        </p:grpSpPr>
        <p:sp>
          <p:nvSpPr>
            <p:cNvPr id="21" name="Line 7"/>
            <p:cNvSpPr>
              <a:spLocks noChangeShapeType="1"/>
            </p:cNvSpPr>
            <p:nvPr/>
          </p:nvSpPr>
          <p:spPr bwMode="auto">
            <a:xfrm>
              <a:off x="2409" y="3024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8"/>
            <p:cNvSpPr>
              <a:spLocks noChangeShapeType="1"/>
            </p:cNvSpPr>
            <p:nvPr/>
          </p:nvSpPr>
          <p:spPr bwMode="auto">
            <a:xfrm>
              <a:off x="2409" y="3216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6" name="Picture 12" descr="Glass%2520with%2520ice%2520and%2520lem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937000"/>
            <a:ext cx="2286000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3" descr="sug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173" y="4308475"/>
            <a:ext cx="2362200" cy="1771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4" descr="MaryMacs-LemonAd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3738" y="3841750"/>
            <a:ext cx="1809750" cy="28844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580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.docstoccdn.com/thumb/orig/823632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636" y="-1"/>
            <a:ext cx="9178636" cy="6883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5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 smtClean="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rPr>
              <a:t>Concentration</a:t>
            </a:r>
            <a:r>
              <a:rPr lang="en-US" dirty="0" smtClean="0">
                <a:latin typeface="Segoe UI Semibold" pitchFamily="34" charset="0"/>
              </a:rPr>
              <a:t> refers to how many solute molecules are present in a solvent.</a:t>
            </a:r>
          </a:p>
          <a:p>
            <a:r>
              <a:rPr lang="en-US" dirty="0" smtClean="0">
                <a:latin typeface="Segoe UI Semibold" pitchFamily="34" charset="0"/>
              </a:rPr>
              <a:t>It is how much “stuff” is in a place.</a:t>
            </a:r>
          </a:p>
          <a:p>
            <a:r>
              <a:rPr lang="en-US" dirty="0" smtClean="0">
                <a:latin typeface="Segoe UI Semibold" pitchFamily="34" charset="0"/>
              </a:rPr>
              <a:t>We use descriptive words to identify concentrations of solutions:</a:t>
            </a:r>
          </a:p>
          <a:p>
            <a:pPr lvl="1"/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rPr>
              <a:t>Dilute</a:t>
            </a:r>
          </a:p>
          <a:p>
            <a:pPr lvl="1"/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rPr>
              <a:t>Concentrated</a:t>
            </a:r>
          </a:p>
          <a:p>
            <a:pPr lvl="1"/>
            <a:r>
              <a:rPr lang="en-US" u="sng" dirty="0" smtClean="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rPr>
              <a:t>Saturated</a:t>
            </a:r>
            <a:endParaRPr lang="en-US" u="sng" dirty="0">
              <a:solidFill>
                <a:schemeClr val="accent6">
                  <a:lumMod val="75000"/>
                </a:schemeClr>
              </a:solidFill>
              <a:latin typeface="Segoe UI Semibold" pitchFamily="34" charset="0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3. Concentration</a:t>
            </a:r>
            <a:endParaRPr lang="en-US" b="1" u="sng" dirty="0" smtClean="0">
              <a:solidFill>
                <a:schemeClr val="accent5">
                  <a:lumMod val="50000"/>
                </a:schemeClr>
              </a:solidFill>
              <a:latin typeface="Segoe Print" pitchFamily="2" charset="0"/>
            </a:endParaRPr>
          </a:p>
        </p:txBody>
      </p:sp>
      <p:pic>
        <p:nvPicPr>
          <p:cNvPr id="3074" name="Picture 2" descr="http://water.me.vccs.edu/courses/env211/changes/solu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4162"/>
            <a:ext cx="2228850" cy="259523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662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upload.wikimedia.org/wikipedia/commons/6/63/Dilution-concentration_simple_examp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91" y="645716"/>
            <a:ext cx="855022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virtual.yosemite.cc.ca.us/rdroual/Course%20Materials/Physiology%20101/Chapter%20Notes/figure_04_20_label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9" t="5534" r="80825" b="73913"/>
          <a:stretch/>
        </p:blipFill>
        <p:spPr bwMode="auto">
          <a:xfrm>
            <a:off x="498763" y="4401864"/>
            <a:ext cx="1482437" cy="1541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virtual.yosemite.cc.ca.us/rdroual/Course%20Materials/Physiology%20101/Chapter%20Notes/figure_04_20_labeled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9" t="55138" r="81665" b="22431"/>
          <a:stretch/>
        </p:blipFill>
        <p:spPr bwMode="auto">
          <a:xfrm>
            <a:off x="7162800" y="4317171"/>
            <a:ext cx="1482437" cy="161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lowchart: Connector 1"/>
          <p:cNvSpPr/>
          <p:nvPr/>
        </p:nvSpPr>
        <p:spPr>
          <a:xfrm>
            <a:off x="3124200" y="5316264"/>
            <a:ext cx="152400" cy="152400"/>
          </a:xfrm>
          <a:prstGeom prst="flowChartConnecto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57055" y="4609684"/>
            <a:ext cx="36576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Key:</a:t>
            </a:r>
          </a:p>
          <a:p>
            <a:r>
              <a:rPr lang="en-US" sz="3200" dirty="0"/>
              <a:t> </a:t>
            </a:r>
            <a:r>
              <a:rPr lang="en-US" sz="3200" dirty="0" smtClean="0"/>
              <a:t>     Solute particles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11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905000"/>
          </a:xfrm>
          <a:noFill/>
        </p:spPr>
        <p:txBody>
          <a:bodyPr/>
          <a:lstStyle/>
          <a:p>
            <a:pPr eaLnBrk="1" hangingPunct="1"/>
            <a:r>
              <a:rPr lang="en-US" b="1" i="1" u="sng" dirty="0" smtClean="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rPr>
              <a:t>Dilute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rPr>
              <a:t>: </a:t>
            </a:r>
            <a:r>
              <a:rPr lang="en-US" dirty="0" smtClean="0">
                <a:latin typeface="Segoe UI Semibold" pitchFamily="34" charset="0"/>
              </a:rPr>
              <a:t>Solution containing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rPr>
              <a:t>small </a:t>
            </a:r>
            <a:r>
              <a:rPr lang="en-US" dirty="0" smtClean="0">
                <a:latin typeface="Segoe UI Semibold" pitchFamily="34" charset="0"/>
              </a:rPr>
              <a:t>amount of solute compared with the amount of solvent present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914400" y="3657600"/>
            <a:ext cx="4114800" cy="25908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Ex: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When </a:t>
            </a:r>
            <a:r>
              <a:rPr lang="en-US" sz="3200" u="sng" dirty="0" smtClean="0">
                <a:solidFill>
                  <a:srgbClr val="7030A0"/>
                </a:solidFill>
                <a:latin typeface="Segoe Print" pitchFamily="2" charset="0"/>
              </a:rPr>
              <a:t>MOM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 makes chocolate milk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Segoe Print" pitchFamily="2" charset="0"/>
            </a:endParaRPr>
          </a:p>
        </p:txBody>
      </p:sp>
      <p:pic>
        <p:nvPicPr>
          <p:cNvPr id="4101" name="Picture 5" descr="MPj043102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338945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4. Dilute 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594058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1600200"/>
          </a:xfrm>
          <a:noFill/>
        </p:spPr>
        <p:txBody>
          <a:bodyPr/>
          <a:lstStyle/>
          <a:p>
            <a:pPr eaLnBrk="1" hangingPunct="1"/>
            <a:r>
              <a:rPr lang="en-US" b="1" i="1" u="sng" dirty="0" smtClean="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rPr>
              <a:t>Concentrated</a:t>
            </a:r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rPr>
              <a:t>:</a:t>
            </a:r>
            <a:r>
              <a:rPr lang="en-US" dirty="0" smtClean="0">
                <a:latin typeface="Segoe UI Semibold" pitchFamily="34" charset="0"/>
              </a:rPr>
              <a:t> Solution containing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Segoe UI Semibold" pitchFamily="34" charset="0"/>
              </a:rPr>
              <a:t>large</a:t>
            </a:r>
            <a:r>
              <a:rPr lang="en-US" dirty="0" smtClean="0">
                <a:latin typeface="Segoe UI Semibold" pitchFamily="34" charset="0"/>
              </a:rPr>
              <a:t> amount of </a:t>
            </a:r>
            <a:r>
              <a:rPr lang="en-US" b="1" dirty="0" smtClean="0">
                <a:latin typeface="Segoe UI Semibold" pitchFamily="34" charset="0"/>
              </a:rPr>
              <a:t>solute</a:t>
            </a:r>
            <a:r>
              <a:rPr lang="en-US" dirty="0" smtClean="0">
                <a:latin typeface="Segoe UI Semibold" pitchFamily="34" charset="0"/>
              </a:rPr>
              <a:t> compared with the amount of solvent present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914400" y="3733800"/>
            <a:ext cx="4114800" cy="114300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Ex: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When </a:t>
            </a:r>
            <a:r>
              <a:rPr lang="en-US" sz="3200" u="sng" dirty="0" smtClean="0">
                <a:solidFill>
                  <a:srgbClr val="7030A0"/>
                </a:solidFill>
                <a:latin typeface="Segoe Print" pitchFamily="2" charset="0"/>
              </a:rPr>
              <a:t>YOU</a:t>
            </a:r>
            <a:r>
              <a:rPr lang="en-US" sz="3200" dirty="0" smtClean="0">
                <a:solidFill>
                  <a:srgbClr val="7030A0"/>
                </a:solidFill>
                <a:latin typeface="Segoe Print" pitchFamily="2" charset="0"/>
              </a:rPr>
              <a:t> 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</a:rPr>
              <a:t>make Chocolate milk!</a:t>
            </a:r>
          </a:p>
        </p:txBody>
      </p:sp>
      <p:pic>
        <p:nvPicPr>
          <p:cNvPr id="5125" name="Picture 5" descr="MPj043102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352800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66"/>
                </a:solidFill>
              </a14:hiddenFill>
            </a:ext>
          </a:extLst>
        </p:spPr>
        <p:txBody>
          <a:bodyPr/>
          <a:lstStyle/>
          <a:p>
            <a:pPr eaLnBrk="1" hangingPunct="1"/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5. Concentrated </a:t>
            </a:r>
            <a:r>
              <a:rPr lang="en-US" b="1" u="sng" dirty="0" smtClean="0">
                <a:solidFill>
                  <a:schemeClr val="accent5">
                    <a:lumMod val="50000"/>
                  </a:schemeClr>
                </a:solidFill>
                <a:latin typeface="Segoe Print" pitchFamily="2" charset="0"/>
              </a:rPr>
              <a:t>Solution</a:t>
            </a:r>
          </a:p>
        </p:txBody>
      </p:sp>
    </p:spTree>
    <p:extLst>
      <p:ext uri="{BB962C8B-B14F-4D97-AF65-F5344CB8AC3E}">
        <p14:creationId xmlns:p14="http://schemas.microsoft.com/office/powerpoint/2010/main" val="278889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  <p:bldP spid="51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617</Words>
  <Application>Microsoft Office PowerPoint</Application>
  <PresentationFormat>On-screen Show (4:3)</PresentationFormat>
  <Paragraphs>78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Arial</vt:lpstr>
      <vt:lpstr>Berlin Sans FB Demi</vt:lpstr>
      <vt:lpstr>Calibri</vt:lpstr>
      <vt:lpstr>Copperplate Gothic Bold</vt:lpstr>
      <vt:lpstr>Kristen ITC</vt:lpstr>
      <vt:lpstr>Segoe Print</vt:lpstr>
      <vt:lpstr>Segoe Script</vt:lpstr>
      <vt:lpstr>Segoe UI Semibold</vt:lpstr>
      <vt:lpstr>Tahoma</vt:lpstr>
      <vt:lpstr>Office Theme</vt:lpstr>
      <vt:lpstr>PowerPoint Presentation</vt:lpstr>
      <vt:lpstr>1. What is a solution?</vt:lpstr>
      <vt:lpstr>2. What makes up a solution?</vt:lpstr>
      <vt:lpstr>PowerPoint Presentation</vt:lpstr>
      <vt:lpstr>PowerPoint Presentation</vt:lpstr>
      <vt:lpstr>3. Concentration</vt:lpstr>
      <vt:lpstr>PowerPoint Presentation</vt:lpstr>
      <vt:lpstr>4. Dilute Solution</vt:lpstr>
      <vt:lpstr>5. Concentrated Solution</vt:lpstr>
      <vt:lpstr>6. Unsaturated Solution</vt:lpstr>
      <vt:lpstr>Saturated Solution</vt:lpstr>
      <vt:lpstr>Supersaturated Solution</vt:lpstr>
      <vt:lpstr>What is Solubility?</vt:lpstr>
      <vt:lpstr>PowerPoint Presentation</vt:lpstr>
      <vt:lpstr>11. How to Change rate of dissolving:</vt:lpstr>
      <vt:lpstr>Remember….</vt:lpstr>
      <vt:lpstr>Remember Kinetic Energy?</vt:lpstr>
      <vt:lpstr>PowerPoint Presentation</vt:lpstr>
    </vt:vector>
  </TitlesOfParts>
  <Company>Sachem Central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Sachem Central School District</dc:creator>
  <cp:lastModifiedBy>Brittny Pannizzo</cp:lastModifiedBy>
  <cp:revision>16</cp:revision>
  <dcterms:created xsi:type="dcterms:W3CDTF">2012-11-07T17:02:06Z</dcterms:created>
  <dcterms:modified xsi:type="dcterms:W3CDTF">2017-11-27T05:41:35Z</dcterms:modified>
</cp:coreProperties>
</file>