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Default Extension="wav" ContentType="audio/wav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71" r:id="rId3"/>
    <p:sldId id="346" r:id="rId4"/>
    <p:sldId id="345" r:id="rId5"/>
    <p:sldId id="350" r:id="rId6"/>
    <p:sldId id="352" r:id="rId7"/>
    <p:sldId id="348" r:id="rId8"/>
    <p:sldId id="353" r:id="rId9"/>
    <p:sldId id="272" r:id="rId10"/>
    <p:sldId id="273" r:id="rId11"/>
    <p:sldId id="274" r:id="rId12"/>
    <p:sldId id="351" r:id="rId13"/>
    <p:sldId id="347" r:id="rId14"/>
    <p:sldId id="354" r:id="rId15"/>
    <p:sldId id="355" r:id="rId16"/>
    <p:sldId id="364" r:id="rId17"/>
    <p:sldId id="365" r:id="rId18"/>
    <p:sldId id="343" r:id="rId19"/>
    <p:sldId id="349" r:id="rId20"/>
    <p:sldId id="344" r:id="rId21"/>
    <p:sldId id="327" r:id="rId22"/>
    <p:sldId id="358" r:id="rId23"/>
    <p:sldId id="357" r:id="rId24"/>
    <p:sldId id="276" r:id="rId25"/>
    <p:sldId id="275" r:id="rId26"/>
    <p:sldId id="287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58" r:id="rId38"/>
    <p:sldId id="356" r:id="rId39"/>
    <p:sldId id="288" r:id="rId40"/>
    <p:sldId id="289" r:id="rId41"/>
    <p:sldId id="290" r:id="rId42"/>
    <p:sldId id="291" r:id="rId43"/>
    <p:sldId id="293" r:id="rId44"/>
    <p:sldId id="294" r:id="rId45"/>
    <p:sldId id="295" r:id="rId46"/>
    <p:sldId id="296" r:id="rId47"/>
    <p:sldId id="301" r:id="rId48"/>
    <p:sldId id="302" r:id="rId49"/>
    <p:sldId id="305" r:id="rId50"/>
    <p:sldId id="359" r:id="rId51"/>
    <p:sldId id="361" r:id="rId52"/>
    <p:sldId id="304" r:id="rId53"/>
    <p:sldId id="303" r:id="rId54"/>
    <p:sldId id="362" r:id="rId55"/>
    <p:sldId id="309" r:id="rId56"/>
    <p:sldId id="307" r:id="rId57"/>
    <p:sldId id="308" r:id="rId58"/>
    <p:sldId id="310" r:id="rId59"/>
    <p:sldId id="311" r:id="rId60"/>
    <p:sldId id="312" r:id="rId61"/>
    <p:sldId id="321" r:id="rId62"/>
    <p:sldId id="322" r:id="rId63"/>
    <p:sldId id="323" r:id="rId64"/>
    <p:sldId id="324" r:id="rId65"/>
    <p:sldId id="325" r:id="rId66"/>
    <p:sldId id="326" r:id="rId67"/>
    <p:sldId id="363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7" r:id="rId76"/>
    <p:sldId id="338" r:id="rId77"/>
    <p:sldId id="339" r:id="rId78"/>
    <p:sldId id="342" r:id="rId7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FF0000"/>
    <a:srgbClr val="000000"/>
    <a:srgbClr val="FF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4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66F209-35ED-44F9-8573-CD8B2C613E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A36B29-CC16-4006-9D2C-8D410BD8F42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921163-30E9-4AAA-A89E-D39544BA613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D816BE-755B-41B3-B36B-BF97D50A092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765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028C4D-8CE5-4161-B32A-CFEB7C0A2F8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379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15B487-9644-4335-A90A-759858AE7DE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584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9FE633-50D6-46DB-BF24-097A8D3FEBE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789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9C3FF5-1972-4EF7-A470-4E65664F876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993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DF6599-0DCF-43E6-80FE-CF86B35288D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198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BA650-FC38-4FF8-9B14-1851CF33A38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D70BCC-BD00-4077-BBFF-C9B51464B03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F1CFA2-BE43-4345-91F1-C74674C6D20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61F864-CA3E-4C51-9093-C4F7EFB54AD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12EC9C-9E0A-4CD4-B098-B8FFEE5B90F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DC9246-8424-4F6F-9F6B-84014E99A4D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BAB30E-0928-49DE-83DF-76514CF5A3B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631E1B-E16D-4090-8249-E0CDB33838F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BAEA58-ECC8-4187-9FB3-41EA73D39BA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06C751-828C-44F0-BEB7-361AF304D0D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01226B-83F3-437C-94DB-905A92E7473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94039D-F7BE-427D-AC38-588D5A68CADA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515966-3B05-4E84-9228-110726CA276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78AE9-CAAE-4578-8146-9FA08DB45AA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075C56-16BB-4C07-A5C6-F1FF4C09548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16B59D-4F67-4EDE-86D8-E6E0A534ADD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168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61A419-2B14-42F6-8406-F1391D2C371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373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921852-2678-485F-AD29-259C85F7F64A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7286B2-20B3-4652-B9AC-7C6CDC8803A2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D52FD5-E1E7-43EC-AA52-83FC145B5B0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7987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66BC41-EBB5-4F18-8085-0BB12A9FC28F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70795A-D5D0-4025-9D23-7F5BCA21EEC0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79FE94-721D-41CC-B491-908CB6C6E376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601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105341-9733-4C39-9E03-C1A908970A06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850D7F-DAC9-4C3A-B223-2FC63C0D9557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62C555-7158-43E1-A634-FFFA5868BE6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61A05D-9DC2-408F-B7C7-7B14FFA67268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9216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1DA0AC-6787-4CEE-8203-48B5A0CECDF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497B27-0AD0-498A-B09F-B43C1ADE3331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731977-3238-474A-8286-B53C18DC9997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05023A-9E64-42E9-8A57-B58163F4C8F4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20FE29-9CDD-4844-9A55-A73C3B249A4C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ABE64A-A437-43FE-9A5F-FBB3E46A9310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CB14C0-5ADC-460A-ACE6-9A8D19D4DA53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535FBD-3BEE-46CD-8FFF-0DA576E129F3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2CD5ED-1E9F-4C2B-8993-15B0C6E9C229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1059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6F880E-CF5D-44E1-84D0-402200EBDD9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93B660-7CA8-447D-B14F-0E39314D20E4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C341DD-E1FF-4C39-A416-CC3D38E1C347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36B752-588F-4DD4-A072-0A84E99C1FCA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1673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322552-8A2D-4E91-A288-523CEB318967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08773F-8A31-4CE5-902C-8408DE1340A2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A2C853-79F8-4EB8-85E4-A0A4C2E7EA49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58D391-D6FA-4A43-973F-02F309782A2A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6853A0-E29D-4746-A345-18614B66B499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2697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C49521-1592-4BE1-83BF-CFE1F4FF5A6F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F3CB43-E163-4CEA-AD4D-7B4F60B563E8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0BB390-3E0E-45D5-8C79-AAB1484AB21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38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93791D-D8D4-48D9-BFB3-0348F9C651C4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8002F5-00EF-4DF3-81EA-8DA3DE5BB014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2DB65F-2199-4A5A-BCCB-B1430C14A882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BA434C-EEAE-44E6-9677-3116A03D9D09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170AC3-8D44-4ECD-9B0E-BB551AD7BCA9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4131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240B31-525C-4CEB-BF6D-825B3B2B2782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8E9BA3-6068-4D94-B79E-1418A62DDE2B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EC76DB-482B-456E-8FD9-C4828206DAD4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E492A6-0F9C-49F4-963E-07D678979D5F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932A79-758E-4410-87EB-10D379E734F8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126BF2-3A2C-4431-B40A-8CD24F1AE86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7F5994-4E91-43D0-9291-513E58322AB2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E2743-C684-493E-A03E-F8295A09A3F4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EE60E0-4D6B-4807-8898-D4FE38BB356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C74440-4627-4FA4-86D3-78CD6256EAC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26523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6338" y="1984375"/>
            <a:ext cx="7643812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uk-UA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culink.com/~ekimmel/density_displacment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upload.wikimedia.org/wikipedia/en/9/90/USA-2000-population-density.gi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5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6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447800"/>
            <a:ext cx="8420100" cy="31797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 Did This!" pitchFamily="2" charset="0"/>
              </a:rPr>
              <a:t>Introduction to 8</a:t>
            </a:r>
            <a:r>
              <a:rPr lang="en-US" sz="7200" baseline="300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 Did This!" pitchFamily="2" charset="0"/>
              </a:rPr>
              <a:t>th</a:t>
            </a:r>
            <a:r>
              <a:rPr lang="en-US" sz="72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 Did This!" pitchFamily="2" charset="0"/>
              </a:rPr>
              <a:t> Grade General Science</a:t>
            </a:r>
            <a:endParaRPr lang="uk-UA" sz="720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 Did This!" pitchFamily="2" charset="0"/>
            </a:endParaRP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4267200" y="58674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©Mark Place, 2008-2009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www.LearnEarthScience.com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Edited 2011 - Barbera/Perun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6477000" y="1219200"/>
            <a:ext cx="990600" cy="533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4800" y="106363"/>
            <a:ext cx="833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200">
                <a:latin typeface="Funny Pages" pitchFamily="2" charset="0"/>
              </a:rPr>
              <a:t>Give examples of how scientists </a:t>
            </a:r>
          </a:p>
          <a:p>
            <a:pPr eaLnBrk="1" hangingPunct="1"/>
            <a:r>
              <a:rPr lang="en-US" altLang="en-US" sz="3200">
                <a:latin typeface="Funny Pages" pitchFamily="2" charset="0"/>
              </a:rPr>
              <a:t>use classification systems.</a:t>
            </a:r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447800"/>
            <a:ext cx="4810125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7" name="WordArt 5"/>
          <p:cNvSpPr>
            <a:spLocks noChangeArrowheads="1" noChangeShapeType="1" noTextEdit="1"/>
          </p:cNvSpPr>
          <p:nvPr/>
        </p:nvSpPr>
        <p:spPr bwMode="auto">
          <a:xfrm rot="5400000">
            <a:off x="4476750" y="3600450"/>
            <a:ext cx="4953000" cy="6477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Types of Rocks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7391400" y="1295400"/>
            <a:ext cx="1219200" cy="533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" y="106363"/>
            <a:ext cx="833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200">
                <a:latin typeface="Funny Pages" pitchFamily="2" charset="0"/>
              </a:rPr>
              <a:t>Give examples of how scientists </a:t>
            </a:r>
          </a:p>
          <a:p>
            <a:pPr eaLnBrk="1" hangingPunct="1"/>
            <a:r>
              <a:rPr lang="en-US" altLang="en-US" sz="3200">
                <a:latin typeface="Funny Pages" pitchFamily="2" charset="0"/>
              </a:rPr>
              <a:t>use classification systems.</a:t>
            </a:r>
          </a:p>
        </p:txBody>
      </p:sp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6324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45" name="WordArt 5"/>
          <p:cNvSpPr>
            <a:spLocks noChangeArrowheads="1" noChangeShapeType="1" noTextEdit="1"/>
          </p:cNvSpPr>
          <p:nvPr/>
        </p:nvSpPr>
        <p:spPr bwMode="auto">
          <a:xfrm rot="5400000">
            <a:off x="5543550" y="3600450"/>
            <a:ext cx="4953000" cy="6477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Types of Stars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animBg="1"/>
      <p:bldP spid="3174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Funny Pages" pitchFamily="2" charset="0"/>
              </a:rPr>
              <a:t>THE STEPS OF THE SCIENTIFIC METHOD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743200" y="1570038"/>
            <a:ext cx="55626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/>
              <a:t>Question (Purpose)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/>
              <a:t>Research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/>
              <a:t>Hypothesis 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/>
              <a:t>Experiment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/>
              <a:t>Observation (Analyze Data)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/>
              <a:t>Conclusion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/>
              <a:t>Ask a new question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/>
              <a:t>Repeat Experiment</a:t>
            </a:r>
          </a:p>
          <a:p>
            <a:pPr marL="514350" indent="-514350" eaLnBrk="1" hangingPunct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41116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Funny Pages" pitchFamily="2" charset="0"/>
              </a:rPr>
              <a:t>Controlled Experiment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0" y="1600200"/>
            <a:ext cx="899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Controlled experiment – an experiment where the scientist controls all the variables except the ONE variable being tested.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0" y="3048000"/>
            <a:ext cx="8991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b="1"/>
              <a:t>Independent Variable</a:t>
            </a:r>
            <a:r>
              <a:rPr lang="en-US" altLang="en-US" sz="2500"/>
              <a:t> – the variable changed by the scientist.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 b="1"/>
              <a:t>Dependent Variable</a:t>
            </a:r>
            <a:r>
              <a:rPr lang="en-US" altLang="en-US" sz="2500"/>
              <a:t> – the variable that is not controlled by the scientist.  It will be the result of his experiment.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500" b="1" i="1">
                <a:solidFill>
                  <a:srgbClr val="000000"/>
                </a:solidFill>
              </a:rPr>
              <a:t>(Ex. If a student eats beans for dinner, then he will pass a lot of gas. (FARTS)</a:t>
            </a:r>
            <a:endParaRPr lang="en-US" altLang="en-US" sz="2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Beans = Independent Variable (Always the IF)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Passing Gas = Dependent Variable (Always the THEN)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00"/>
              </a:solidFill>
            </a:endParaRPr>
          </a:p>
        </p:txBody>
      </p:sp>
      <p:pic>
        <p:nvPicPr>
          <p:cNvPr id="2" name="In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6463" y="3727450"/>
            <a:ext cx="15255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81800" cy="5080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Scientific Method Worksheet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/>
              <a:t>Steps:</a:t>
            </a:r>
          </a:p>
          <a:p>
            <a:pPr marL="514350" indent="-514350">
              <a:buFontTx/>
              <a:buAutoNum type="arabicPeriod"/>
            </a:pPr>
            <a:endParaRPr lang="en-US" altLang="en-US" smtClean="0"/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Hypothesis:</a:t>
            </a:r>
          </a:p>
          <a:p>
            <a:pPr marL="514350" indent="-514350">
              <a:buFontTx/>
              <a:buAutoNum type="arabicPeriod"/>
            </a:pPr>
            <a:endParaRPr lang="en-US" altLang="en-US" smtClean="0"/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Control vs. variable factors</a:t>
            </a:r>
          </a:p>
          <a:p>
            <a:pPr marL="514350" indent="-514350">
              <a:buFontTx/>
              <a:buNone/>
            </a:pPr>
            <a:endParaRPr lang="en-US" altLang="en-US" smtClean="0"/>
          </a:p>
          <a:p>
            <a:pPr marL="514350" indent="-514350">
              <a:buFontTx/>
              <a:buNone/>
            </a:pPr>
            <a:r>
              <a:rPr lang="en-US" altLang="en-US" smtClean="0"/>
              <a:t>4.  Good experiment has ___ variable and ____control factors!</a:t>
            </a:r>
          </a:p>
          <a:p>
            <a:pPr marL="514350" indent="-514350">
              <a:buFontTx/>
              <a:buNone/>
            </a:pPr>
            <a:r>
              <a:rPr lang="en-US" altLang="en-US" smtClean="0"/>
              <a:t>5.  Experimental Group vs. Control Group</a:t>
            </a:r>
          </a:p>
          <a:p>
            <a:pPr marL="514350" indent="-514350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90600" y="1447800"/>
            <a:ext cx="6965950" cy="508000"/>
          </a:xfrm>
        </p:spPr>
        <p:txBody>
          <a:bodyPr/>
          <a:lstStyle/>
          <a:p>
            <a:r>
              <a:rPr lang="en-US" altLang="en-US" smtClean="0"/>
              <a:t>Scientific Method Worksheet p. 2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05800" cy="441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6. Why do we need a control group?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7. Define Independent and Dependent Variable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8. Organize data with ______________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9. Observation v. Inference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10. Large sample size??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90600" y="1447800"/>
            <a:ext cx="7010400" cy="1143000"/>
          </a:xfrm>
        </p:spPr>
        <p:txBody>
          <a:bodyPr/>
          <a:lstStyle/>
          <a:p>
            <a:r>
              <a:rPr lang="en-US" altLang="en-US" smtClean="0"/>
              <a:t>Experimental Design Worksheet p. 25 in notes packet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534400" cy="39624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3600" dirty="0" smtClean="0"/>
              <a:t>Effect of Aspirin?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Control Group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Experimental Group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If….                         Then…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Independent Variable: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Dependent Variable: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List Control Factors</a:t>
            </a:r>
          </a:p>
          <a:p>
            <a:pPr marL="514350" indent="-514350">
              <a:buFontTx/>
              <a:buAutoNum type="arabicPeriod"/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534400" cy="1143000"/>
          </a:xfrm>
        </p:spPr>
        <p:txBody>
          <a:bodyPr/>
          <a:lstStyle/>
          <a:p>
            <a:r>
              <a:rPr lang="en-US" altLang="en-US" smtClean="0"/>
              <a:t>Plant Experiment – p. 26 in notes packet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534400" cy="39624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State Problem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Hypothesis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Control group?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Experimental Group?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Independent Variable?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Dependent Variable?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 smtClean="0"/>
              <a:t>Some Control Factors?</a:t>
            </a: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590800" y="152400"/>
            <a:ext cx="555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METRIC SYSTEM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133600" y="838200"/>
            <a:ext cx="67818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International system of measurement based on units of </a:t>
            </a:r>
            <a:r>
              <a:rPr lang="en-US" altLang="en-US" sz="3200" b="1">
                <a:solidFill>
                  <a:srgbClr val="000000"/>
                </a:solidFill>
              </a:rPr>
              <a:t>10</a:t>
            </a:r>
            <a:r>
              <a:rPr lang="en-US" altLang="en-US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71044" name="AutoShape 4"/>
          <p:cNvSpPr>
            <a:spLocks noChangeArrowheads="1"/>
          </p:cNvSpPr>
          <p:nvPr/>
        </p:nvSpPr>
        <p:spPr bwMode="auto">
          <a:xfrm>
            <a:off x="1905000" y="1752600"/>
            <a:ext cx="7239000" cy="1143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Length </a:t>
            </a:r>
            <a:r>
              <a:rPr lang="en-US" altLang="en-US" b="1">
                <a:solidFill>
                  <a:schemeClr val="bg1"/>
                </a:solidFill>
              </a:rPr>
              <a:t>is measure of distance from one point to another.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Unit used to measure LENGTH:  	</a:t>
            </a:r>
            <a:r>
              <a:rPr lang="en-US" altLang="en-US" sz="4400" b="1">
                <a:solidFill>
                  <a:schemeClr val="bg1"/>
                </a:solidFill>
              </a:rPr>
              <a:t>METERS (m)</a:t>
            </a:r>
          </a:p>
        </p:txBody>
      </p:sp>
      <p:sp>
        <p:nvSpPr>
          <p:cNvPr id="471045" name="AutoShape 5"/>
          <p:cNvSpPr>
            <a:spLocks noChangeArrowheads="1"/>
          </p:cNvSpPr>
          <p:nvPr/>
        </p:nvSpPr>
        <p:spPr bwMode="auto">
          <a:xfrm>
            <a:off x="1905000" y="3124200"/>
            <a:ext cx="7239000" cy="11430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Mass is </a:t>
            </a:r>
            <a:r>
              <a:rPr lang="en-US" altLang="en-US" b="1">
                <a:solidFill>
                  <a:schemeClr val="bg1"/>
                </a:solidFill>
              </a:rPr>
              <a:t>the amount of matter contained in an object</a:t>
            </a:r>
            <a:r>
              <a:rPr lang="en-US" altLang="en-US" b="1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Unit used to measure MASS: 	</a:t>
            </a:r>
            <a:r>
              <a:rPr lang="en-US" altLang="en-US" sz="4400" b="1">
                <a:solidFill>
                  <a:schemeClr val="bg1"/>
                </a:solidFill>
              </a:rPr>
              <a:t>GRAMS 	(g)</a:t>
            </a:r>
          </a:p>
        </p:txBody>
      </p:sp>
      <p:sp>
        <p:nvSpPr>
          <p:cNvPr id="471046" name="AutoShape 6"/>
          <p:cNvSpPr>
            <a:spLocks noChangeArrowheads="1"/>
          </p:cNvSpPr>
          <p:nvPr/>
        </p:nvSpPr>
        <p:spPr bwMode="auto">
          <a:xfrm>
            <a:off x="1905000" y="4495800"/>
            <a:ext cx="7239000" cy="11430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marL="342900" indent="-342900" eaLnBrk="1" hangingPunct="1"/>
            <a:r>
              <a:rPr lang="en-US" altLang="en-US" b="1">
                <a:solidFill>
                  <a:srgbClr val="000000"/>
                </a:solidFill>
              </a:rPr>
              <a:t>Volume is </a:t>
            </a:r>
            <a:r>
              <a:rPr lang="en-US" altLang="en-US" b="1">
                <a:solidFill>
                  <a:schemeClr val="bg1"/>
                </a:solidFill>
              </a:rPr>
              <a:t>the amount of space an object takes up</a:t>
            </a:r>
            <a:r>
              <a:rPr lang="en-US" altLang="en-US" b="1">
                <a:solidFill>
                  <a:srgbClr val="000000"/>
                </a:solidFill>
              </a:rPr>
              <a:t>.</a:t>
            </a:r>
          </a:p>
          <a:p>
            <a:pPr marL="342900" indent="-342900" eaLnBrk="1" hangingPunct="1"/>
            <a:r>
              <a:rPr lang="en-US" altLang="en-US" b="1">
                <a:solidFill>
                  <a:srgbClr val="000000"/>
                </a:solidFill>
              </a:rPr>
              <a:t>Unit used to measure VOLUME: 	</a:t>
            </a:r>
            <a:r>
              <a:rPr lang="en-US" altLang="en-US" sz="4400" b="1">
                <a:solidFill>
                  <a:schemeClr val="bg1"/>
                </a:solidFill>
              </a:rPr>
              <a:t>LITERS 	(l)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animBg="1" autoUpdateAnimBg="0"/>
      <p:bldP spid="471045" grpId="0" animBg="1" autoUpdateAnimBg="0"/>
      <p:bldP spid="47104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555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Scientific Instruments</a:t>
            </a:r>
          </a:p>
        </p:txBody>
      </p:sp>
      <p:graphicFrame>
        <p:nvGraphicFramePr>
          <p:cNvPr id="487427" name="Group 3"/>
          <p:cNvGraphicFramePr>
            <a:graphicFrameLocks noGrp="1"/>
          </p:cNvGraphicFramePr>
          <p:nvPr>
            <p:ph/>
          </p:nvPr>
        </p:nvGraphicFramePr>
        <p:xfrm>
          <a:off x="320675" y="1828800"/>
          <a:ext cx="8502650" cy="5510213"/>
        </p:xfrm>
        <a:graphic>
          <a:graphicData uri="http://schemas.openxmlformats.org/drawingml/2006/table">
            <a:tbl>
              <a:tblPr/>
              <a:tblGrid>
                <a:gridCol w="4937125"/>
                <a:gridCol w="3565525"/>
              </a:tblGrid>
              <a:tr h="786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I Did This!" pitchFamily="2" charset="0"/>
                          <a:cs typeface="Times New Roman" pitchFamily="18" charset="0"/>
                        </a:rPr>
                        <a:t>Common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I Did This!" pitchFamily="2" charset="0"/>
                          <a:cs typeface="Times New Roman" pitchFamily="18" charset="0"/>
                        </a:rPr>
                        <a:t>Instrument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  <a:tr h="1416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Volume of  Regular,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Rectangular Objects (a box) 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(meters)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24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Volume of Irregularly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Shaped Objects (rocks)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95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Mass </a:t>
                      </a:r>
                      <a:r>
                        <a:rPr kumimoji="0" lang="en-US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(grams)</a:t>
                      </a:r>
                      <a:endParaRPr kumimoji="0" lang="en-US" sz="3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4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Distance 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(meters)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72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Time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(minutes, seconds)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marT="43664" marB="43664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7450" name="WordArt 26"/>
          <p:cNvSpPr>
            <a:spLocks noChangeArrowheads="1" noChangeShapeType="1" noTextEdit="1"/>
          </p:cNvSpPr>
          <p:nvPr/>
        </p:nvSpPr>
        <p:spPr bwMode="auto">
          <a:xfrm>
            <a:off x="6448425" y="2895600"/>
            <a:ext cx="1162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SkaterDudes"/>
              </a:rPr>
              <a:t>ruler</a:t>
            </a:r>
          </a:p>
        </p:txBody>
      </p:sp>
      <p:sp>
        <p:nvSpPr>
          <p:cNvPr id="487451" name="WordArt 27"/>
          <p:cNvSpPr>
            <a:spLocks noChangeArrowheads="1" noChangeShapeType="1" noTextEdit="1"/>
          </p:cNvSpPr>
          <p:nvPr/>
        </p:nvSpPr>
        <p:spPr bwMode="auto">
          <a:xfrm>
            <a:off x="5410200" y="4040188"/>
            <a:ext cx="3352800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katerDudes"/>
              </a:rPr>
              <a:t>graduated cylinder</a:t>
            </a:r>
          </a:p>
        </p:txBody>
      </p:sp>
      <p:sp>
        <p:nvSpPr>
          <p:cNvPr id="487452" name="WordArt 28"/>
          <p:cNvSpPr>
            <a:spLocks noChangeArrowheads="1" noChangeShapeType="1" noTextEdit="1"/>
          </p:cNvSpPr>
          <p:nvPr/>
        </p:nvSpPr>
        <p:spPr bwMode="auto">
          <a:xfrm>
            <a:off x="5638800" y="497205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katerDudes"/>
              </a:rPr>
              <a:t>Triple beam balance</a:t>
            </a:r>
          </a:p>
        </p:txBody>
      </p:sp>
      <p:sp>
        <p:nvSpPr>
          <p:cNvPr id="487453" name="WordArt 29"/>
          <p:cNvSpPr>
            <a:spLocks noChangeArrowheads="1" noChangeShapeType="1" noTextEdit="1"/>
          </p:cNvSpPr>
          <p:nvPr/>
        </p:nvSpPr>
        <p:spPr bwMode="auto">
          <a:xfrm>
            <a:off x="6324600" y="5792788"/>
            <a:ext cx="11620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katerDudes"/>
              </a:rPr>
              <a:t>ruler</a:t>
            </a:r>
          </a:p>
        </p:txBody>
      </p:sp>
      <p:sp>
        <p:nvSpPr>
          <p:cNvPr id="487454" name="WordArt 30"/>
          <p:cNvSpPr>
            <a:spLocks noChangeArrowheads="1" noChangeShapeType="1" noTextEdit="1"/>
          </p:cNvSpPr>
          <p:nvPr/>
        </p:nvSpPr>
        <p:spPr bwMode="auto">
          <a:xfrm>
            <a:off x="5715000" y="6629400"/>
            <a:ext cx="281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katerDudes"/>
              </a:rPr>
              <a:t>stop watch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74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74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874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874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0" grpId="0" animBg="1"/>
      <p:bldP spid="487451" grpId="0" animBg="1"/>
      <p:bldP spid="487452" grpId="0" animBg="1"/>
      <p:bldP spid="487453" grpId="0" animBg="1"/>
      <p:bldP spid="4874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THREE BRANCHES OF SCIENCE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362200" y="1447800"/>
            <a:ext cx="4435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>
                <a:latin typeface="Funny Pages" pitchFamily="2" charset="0"/>
              </a:rPr>
              <a:t>Can you name them?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PHYSICAL SCIENCE:</a:t>
            </a:r>
            <a:r>
              <a:rPr lang="en-US" altLang="en-US" sz="2400" b="1"/>
              <a:t> The study of energy. (Example: molecules in motion)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457200" y="32766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EARTH SCIENCE:</a:t>
            </a:r>
            <a:r>
              <a:rPr lang="en-US" altLang="en-US" sz="2400" b="1"/>
              <a:t> The study of the inorganic components of the Earth. (Example: Weather and rocks)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533400" y="45720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LIFE SCIENCE:</a:t>
            </a:r>
            <a:r>
              <a:rPr lang="en-US" altLang="en-US" sz="2400" b="1"/>
              <a:t> The study of living things. (Example: Animals and plants)</a:t>
            </a:r>
          </a:p>
        </p:txBody>
      </p:sp>
      <p:pic>
        <p:nvPicPr>
          <p:cNvPr id="2" name="In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650" y="2711450"/>
            <a:ext cx="439896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autoUpdateAnimBg="0"/>
      <p:bldP spid="311303" grpId="0" autoUpdateAnimBg="0"/>
      <p:bldP spid="31130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METRIC CONVERSIONS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609600" y="5638800"/>
            <a:ext cx="81534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Kim Helped Dave Until Dave Could Multiply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Or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Kids Help Doing Math During Class Movies</a:t>
            </a:r>
          </a:p>
        </p:txBody>
      </p:sp>
      <p:sp>
        <p:nvSpPr>
          <p:cNvPr id="36868" name="Line 8"/>
          <p:cNvSpPr>
            <a:spLocks noChangeShapeType="1"/>
          </p:cNvSpPr>
          <p:nvPr/>
        </p:nvSpPr>
        <p:spPr bwMode="auto">
          <a:xfrm>
            <a:off x="2133600" y="1524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9" name="Line 9"/>
          <p:cNvSpPr>
            <a:spLocks noChangeShapeType="1"/>
          </p:cNvSpPr>
          <p:nvPr/>
        </p:nvSpPr>
        <p:spPr bwMode="auto">
          <a:xfrm>
            <a:off x="3048000" y="152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0" name="Line 10"/>
          <p:cNvSpPr>
            <a:spLocks noChangeShapeType="1"/>
          </p:cNvSpPr>
          <p:nvPr/>
        </p:nvSpPr>
        <p:spPr bwMode="auto">
          <a:xfrm>
            <a:off x="39624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>
            <a:off x="4876800" y="3352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>
            <a:off x="5791200" y="3962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3" name="Line 13"/>
          <p:cNvSpPr>
            <a:spLocks noChangeShapeType="1"/>
          </p:cNvSpPr>
          <p:nvPr/>
        </p:nvSpPr>
        <p:spPr bwMode="auto">
          <a:xfrm>
            <a:off x="6705600" y="4572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>
            <a:off x="3048000" y="2133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>
            <a:off x="76200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Line 16"/>
          <p:cNvSpPr>
            <a:spLocks noChangeShapeType="1"/>
          </p:cNvSpPr>
          <p:nvPr/>
        </p:nvSpPr>
        <p:spPr bwMode="auto">
          <a:xfrm>
            <a:off x="3962400" y="213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>
            <a:off x="57912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8"/>
          <p:cNvSpPr>
            <a:spLocks noChangeShapeType="1"/>
          </p:cNvSpPr>
          <p:nvPr/>
        </p:nvSpPr>
        <p:spPr bwMode="auto">
          <a:xfrm>
            <a:off x="48768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7620000" y="457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0" name="Line 21"/>
          <p:cNvSpPr>
            <a:spLocks noChangeShapeType="1"/>
          </p:cNvSpPr>
          <p:nvPr/>
        </p:nvSpPr>
        <p:spPr bwMode="auto">
          <a:xfrm>
            <a:off x="6705600" y="396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22"/>
          <p:cNvSpPr txBox="1">
            <a:spLocks noChangeArrowheads="1"/>
          </p:cNvSpPr>
          <p:nvPr/>
        </p:nvSpPr>
        <p:spPr bwMode="auto">
          <a:xfrm>
            <a:off x="3352800" y="175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H</a:t>
            </a:r>
          </a:p>
        </p:txBody>
      </p:sp>
      <p:sp>
        <p:nvSpPr>
          <p:cNvPr id="36882" name="Text Box 23"/>
          <p:cNvSpPr txBox="1">
            <a:spLocks noChangeArrowheads="1"/>
          </p:cNvSpPr>
          <p:nvPr/>
        </p:nvSpPr>
        <p:spPr bwMode="auto">
          <a:xfrm>
            <a:off x="2438400" y="1143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K</a:t>
            </a:r>
          </a:p>
        </p:txBody>
      </p:sp>
      <p:sp>
        <p:nvSpPr>
          <p:cNvPr id="36883" name="Text Box 24"/>
          <p:cNvSpPr txBox="1">
            <a:spLocks noChangeArrowheads="1"/>
          </p:cNvSpPr>
          <p:nvPr/>
        </p:nvSpPr>
        <p:spPr bwMode="auto">
          <a:xfrm>
            <a:off x="7924800" y="4800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</a:p>
        </p:txBody>
      </p:sp>
      <p:sp>
        <p:nvSpPr>
          <p:cNvPr id="36884" name="Text Box 25"/>
          <p:cNvSpPr txBox="1">
            <a:spLocks noChangeArrowheads="1"/>
          </p:cNvSpPr>
          <p:nvPr/>
        </p:nvSpPr>
        <p:spPr bwMode="auto">
          <a:xfrm>
            <a:off x="4267200" y="2362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D</a:t>
            </a:r>
          </a:p>
        </p:txBody>
      </p:sp>
      <p:sp>
        <p:nvSpPr>
          <p:cNvPr id="36885" name="Text Box 26"/>
          <p:cNvSpPr txBox="1">
            <a:spLocks noChangeArrowheads="1"/>
          </p:cNvSpPr>
          <p:nvPr/>
        </p:nvSpPr>
        <p:spPr bwMode="auto">
          <a:xfrm>
            <a:off x="5181600" y="2971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U</a:t>
            </a:r>
          </a:p>
        </p:txBody>
      </p:sp>
      <p:sp>
        <p:nvSpPr>
          <p:cNvPr id="36886" name="Text Box 27"/>
          <p:cNvSpPr txBox="1">
            <a:spLocks noChangeArrowheads="1"/>
          </p:cNvSpPr>
          <p:nvPr/>
        </p:nvSpPr>
        <p:spPr bwMode="auto">
          <a:xfrm>
            <a:off x="7010400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36887" name="Text Box 28"/>
          <p:cNvSpPr txBox="1">
            <a:spLocks noChangeArrowheads="1"/>
          </p:cNvSpPr>
          <p:nvPr/>
        </p:nvSpPr>
        <p:spPr bwMode="auto">
          <a:xfrm>
            <a:off x="6096000" y="3581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555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Accuracy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1981200" y="1219200"/>
            <a:ext cx="67818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What does it mean if you are asked to record your answer:</a:t>
            </a:r>
          </a:p>
        </p:txBody>
      </p:sp>
      <p:sp>
        <p:nvSpPr>
          <p:cNvPr id="428036" name="AutoShape 4"/>
          <p:cNvSpPr>
            <a:spLocks noChangeArrowheads="1"/>
          </p:cNvSpPr>
          <p:nvPr/>
        </p:nvSpPr>
        <p:spPr bwMode="auto">
          <a:xfrm>
            <a:off x="1752600" y="2362200"/>
            <a:ext cx="7239000" cy="1143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a.  to the nearest tenth </a:t>
            </a:r>
          </a:p>
        </p:txBody>
      </p:sp>
      <p:sp>
        <p:nvSpPr>
          <p:cNvPr id="428037" name="AutoShape 5"/>
          <p:cNvSpPr>
            <a:spLocks noChangeArrowheads="1"/>
          </p:cNvSpPr>
          <p:nvPr/>
        </p:nvSpPr>
        <p:spPr bwMode="auto">
          <a:xfrm>
            <a:off x="1752600" y="3581400"/>
            <a:ext cx="7239000" cy="11430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b.  to the nearest hundredth</a:t>
            </a:r>
          </a:p>
        </p:txBody>
      </p:sp>
      <p:sp>
        <p:nvSpPr>
          <p:cNvPr id="428038" name="AutoShape 6"/>
          <p:cNvSpPr>
            <a:spLocks noChangeArrowheads="1"/>
          </p:cNvSpPr>
          <p:nvPr/>
        </p:nvSpPr>
        <p:spPr bwMode="auto">
          <a:xfrm>
            <a:off x="1752600" y="4800600"/>
            <a:ext cx="7239000" cy="11430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marL="342900" indent="-342900" eaLnBrk="1" hangingPunct="1">
              <a:buFontTx/>
              <a:buAutoNum type="alphaLcPeriod" startAt="3"/>
            </a:pPr>
            <a:r>
              <a:rPr lang="en-US" altLang="en-US" b="1">
                <a:solidFill>
                  <a:srgbClr val="000000"/>
                </a:solidFill>
              </a:rPr>
              <a:t>to the nearest thousandth</a:t>
            </a:r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2362200" y="28956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one decimal place</a:t>
            </a:r>
          </a:p>
        </p:txBody>
      </p: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2438400" y="4191000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two decimal places</a:t>
            </a:r>
          </a:p>
        </p:txBody>
      </p:sp>
      <p:sp>
        <p:nvSpPr>
          <p:cNvPr id="428041" name="Text Box 9"/>
          <p:cNvSpPr txBox="1">
            <a:spLocks noChangeArrowheads="1"/>
          </p:cNvSpPr>
          <p:nvPr/>
        </p:nvSpPr>
        <p:spPr bwMode="auto">
          <a:xfrm>
            <a:off x="2438400" y="5410200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three decimal places</a:t>
            </a:r>
          </a:p>
        </p:txBody>
      </p:sp>
      <p:sp>
        <p:nvSpPr>
          <p:cNvPr id="428042" name="Text Box 10"/>
          <p:cNvSpPr txBox="1">
            <a:spLocks noChangeArrowheads="1"/>
          </p:cNvSpPr>
          <p:nvPr/>
        </p:nvSpPr>
        <p:spPr bwMode="auto">
          <a:xfrm>
            <a:off x="5562600" y="28956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Example: 0.1</a:t>
            </a:r>
          </a:p>
        </p:txBody>
      </p: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5562600" y="41910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Example: 0.01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5562600" y="5410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Example: 0.001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nimBg="1" autoUpdateAnimBg="0"/>
      <p:bldP spid="428037" grpId="0" animBg="1" autoUpdateAnimBg="0"/>
      <p:bldP spid="428038" grpId="0" animBg="1" autoUpdateAnimBg="0"/>
      <p:bldP spid="428039" grpId="0" autoUpdateAnimBg="0"/>
      <p:bldP spid="428040" grpId="0" autoUpdateAnimBg="0"/>
      <p:bldP spid="428041" grpId="0" autoUpdateAnimBg="0"/>
      <p:bldP spid="428042" grpId="0" autoUpdateAnimBg="0"/>
      <p:bldP spid="428043" grpId="0" autoUpdateAnimBg="0"/>
      <p:bldP spid="42804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555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Formulas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181600" y="1447800"/>
            <a:ext cx="2743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kbar" pitchFamily="2" charset="0"/>
              </a:rPr>
              <a:t>Density:</a:t>
            </a:r>
          </a:p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kbar" pitchFamily="2" charset="0"/>
              </a:rPr>
              <a:t>D =</a:t>
            </a:r>
          </a:p>
          <a:p>
            <a:pPr eaLnBrk="1" hangingPunct="1"/>
            <a:endParaRPr lang="en-US" altLang="en-US" sz="4000" b="1">
              <a:solidFill>
                <a:srgbClr val="FF0000"/>
              </a:solidFill>
              <a:latin typeface="Akbar" pitchFamily="2" charset="0"/>
            </a:endParaRPr>
          </a:p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kbar" pitchFamily="2" charset="0"/>
              </a:rPr>
              <a:t>M =</a:t>
            </a:r>
          </a:p>
          <a:p>
            <a:pPr eaLnBrk="1" hangingPunct="1"/>
            <a:endParaRPr lang="en-US" altLang="en-US" sz="4000" b="1">
              <a:solidFill>
                <a:srgbClr val="FF0000"/>
              </a:solidFill>
              <a:latin typeface="Akbar" pitchFamily="2" charset="0"/>
            </a:endParaRPr>
          </a:p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kbar" pitchFamily="2" charset="0"/>
              </a:rPr>
              <a:t>V =</a:t>
            </a:r>
          </a:p>
          <a:p>
            <a:pPr eaLnBrk="1" hangingPunct="1"/>
            <a:endParaRPr lang="en-US" altLang="en-US" sz="4000" b="1">
              <a:solidFill>
                <a:srgbClr val="FF0000"/>
              </a:solidFill>
              <a:latin typeface="Akbar" pitchFamily="2" charset="0"/>
            </a:endParaRPr>
          </a:p>
          <a:p>
            <a:pPr eaLnBrk="1" hangingPunct="1"/>
            <a:endParaRPr lang="en-US" altLang="en-US" sz="4000" b="1">
              <a:solidFill>
                <a:srgbClr val="FF0000"/>
              </a:solidFill>
              <a:latin typeface="Akbar" pitchFamily="2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752600" y="2301875"/>
            <a:ext cx="2971800" cy="257492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 V</a:t>
            </a:r>
            <a:endParaRPr lang="en-US" sz="5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3733800"/>
            <a:ext cx="16002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19450" y="3733800"/>
            <a:ext cx="38100" cy="11430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81300" y="2971800"/>
            <a:ext cx="91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endParaRPr lang="en-US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Conversion Practice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Page 10 – Ruler conversion</a:t>
            </a:r>
          </a:p>
          <a:p>
            <a:r>
              <a:rPr lang="en-US" altLang="en-US" smtClean="0"/>
              <a:t>Page 11 – Measuring with a ruler</a:t>
            </a:r>
          </a:p>
          <a:p>
            <a:r>
              <a:rPr lang="en-US" altLang="en-US" smtClean="0"/>
              <a:t>Page 12 – Metric Conversion Worksheet</a:t>
            </a:r>
          </a:p>
          <a:p>
            <a:r>
              <a:rPr lang="en-US" altLang="en-US" smtClean="0"/>
              <a:t>Page 13 – Metric Conversions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752600" y="0"/>
            <a:ext cx="73914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15240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DENSITY</a:t>
            </a:r>
          </a:p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MASS</a:t>
            </a:r>
          </a:p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VOLUME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1897063" y="147638"/>
            <a:ext cx="6865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Funny Pages" pitchFamily="2" charset="0"/>
              </a:rPr>
              <a:t>Notes page 14: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Funny Pages" pitchFamily="2" charset="0"/>
              </a:rPr>
              <a:t>If an object has a mass of 240g on Earth, its mass on the moon 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Funny Pages" pitchFamily="2" charset="0"/>
              </a:rPr>
              <a:t>will be (more, less, or the same).  Why?</a:t>
            </a:r>
          </a:p>
        </p:txBody>
      </p:sp>
      <p:sp>
        <p:nvSpPr>
          <p:cNvPr id="321541" name="WordArt 5" descr="f_horns"/>
          <p:cNvSpPr>
            <a:spLocks noChangeArrowheads="1" noChangeShapeType="1" noTextEdit="1"/>
          </p:cNvSpPr>
          <p:nvPr/>
        </p:nvSpPr>
        <p:spPr bwMode="auto">
          <a:xfrm>
            <a:off x="3886200" y="2209800"/>
            <a:ext cx="3429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Funny Pages"/>
              </a:rPr>
              <a:t>the same</a:t>
            </a:r>
          </a:p>
        </p:txBody>
      </p:sp>
      <p:sp>
        <p:nvSpPr>
          <p:cNvPr id="321542" name="WordArt 6" descr="f_horns"/>
          <p:cNvSpPr>
            <a:spLocks noChangeArrowheads="1" noChangeShapeType="1" noTextEdit="1"/>
          </p:cNvSpPr>
          <p:nvPr/>
        </p:nvSpPr>
        <p:spPr bwMode="auto">
          <a:xfrm>
            <a:off x="2514600" y="3810000"/>
            <a:ext cx="5867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Funny Pages"/>
              </a:rPr>
              <a:t>THE NUMBER OF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Funny Pages"/>
              </a:rPr>
              <a:t>ATOMS REMAINS</a:t>
            </a: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Funny Pages"/>
              </a:rPr>
              <a:t>THE SAME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 autoUpdateAnimBg="0"/>
      <p:bldP spid="321541" grpId="0" animBg="1"/>
      <p:bldP spid="321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52600" y="-20638"/>
            <a:ext cx="7391400" cy="685800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15240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DENSITY</a:t>
            </a:r>
          </a:p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MASS</a:t>
            </a:r>
          </a:p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VOLUME</a:t>
            </a: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2493963" y="136525"/>
            <a:ext cx="5202237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accent3">
                    <a:lumMod val="95000"/>
                  </a:schemeClr>
                </a:solidFill>
                <a:latin typeface="Funny Pages" pitchFamily="2" charset="0"/>
              </a:rPr>
              <a:t>If an object is cut in half, what </a:t>
            </a:r>
          </a:p>
          <a:p>
            <a:pPr algn="ctr" eaLnBrk="1" hangingPunct="1">
              <a:defRPr/>
            </a:pPr>
            <a:r>
              <a:rPr lang="en-US" sz="4400" dirty="0">
                <a:solidFill>
                  <a:schemeClr val="accent3">
                    <a:lumMod val="95000"/>
                  </a:schemeClr>
                </a:solidFill>
                <a:latin typeface="Funny Pages" pitchFamily="2" charset="0"/>
              </a:rPr>
              <a:t>happens to its density? Why?</a:t>
            </a:r>
          </a:p>
        </p:txBody>
      </p:sp>
      <p:sp>
        <p:nvSpPr>
          <p:cNvPr id="319495" name="WordArt 7" descr="inferno1"/>
          <p:cNvSpPr>
            <a:spLocks noChangeArrowheads="1" noChangeShapeType="1" noTextEdit="1"/>
          </p:cNvSpPr>
          <p:nvPr/>
        </p:nvSpPr>
        <p:spPr bwMode="auto">
          <a:xfrm>
            <a:off x="3581400" y="1524000"/>
            <a:ext cx="2819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Funny Pages"/>
              </a:rPr>
              <a:t>NOTHING!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2362200"/>
            <a:ext cx="6792700" cy="298543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nny Pages"/>
              </a:rPr>
              <a:t>If the material stays the same, the density stays the same</a:t>
            </a:r>
          </a:p>
          <a:p>
            <a:pPr algn="ctr" eaLnBrk="1" hangingPunct="1">
              <a:defRPr/>
            </a:pPr>
            <a:r>
              <a:rPr lang="en-US" sz="4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nny Pages"/>
              </a:rPr>
              <a:t>EX. Gold Ring vs. Gold Bar</a:t>
            </a:r>
          </a:p>
          <a:p>
            <a:pPr algn="ctr" eaLnBrk="1" hangingPunct="1">
              <a:defRPr/>
            </a:pPr>
            <a:r>
              <a:rPr lang="en-US" sz="4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nny Pages"/>
              </a:rPr>
              <a:t>Ex. Hershey’s Kiss vs. Hershey Bar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utoUpdateAnimBg="0"/>
      <p:bldP spid="31949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 rot="5400000">
            <a:off x="-971550" y="16573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2057400" y="92075"/>
            <a:ext cx="6896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4400">
                <a:solidFill>
                  <a:srgbClr val="0000FF"/>
                </a:solidFill>
                <a:latin typeface="Fruitopia" pitchFamily="2" charset="0"/>
              </a:rPr>
              <a:t>What happens to the density of an</a:t>
            </a:r>
          </a:p>
          <a:p>
            <a:pPr eaLnBrk="1" hangingPunct="1"/>
            <a:r>
              <a:rPr lang="en-US" altLang="en-US" sz="4400">
                <a:solidFill>
                  <a:srgbClr val="0000FF"/>
                </a:solidFill>
                <a:latin typeface="Fruitopia" pitchFamily="2" charset="0"/>
              </a:rPr>
              <a:t>object when it is split into smaller</a:t>
            </a:r>
          </a:p>
          <a:p>
            <a:pPr eaLnBrk="1" hangingPunct="1"/>
            <a:r>
              <a:rPr lang="en-US" altLang="en-US" sz="4400">
                <a:solidFill>
                  <a:srgbClr val="0000FF"/>
                </a:solidFill>
                <a:latin typeface="Fruitopia" pitchFamily="2" charset="0"/>
              </a:rPr>
              <a:t>parts?  why?</a:t>
            </a:r>
          </a:p>
        </p:txBody>
      </p:sp>
      <p:sp>
        <p:nvSpPr>
          <p:cNvPr id="346117" name="WordArt 5"/>
          <p:cNvSpPr>
            <a:spLocks noChangeArrowheads="1" noChangeShapeType="1" noTextEdit="1"/>
          </p:cNvSpPr>
          <p:nvPr/>
        </p:nvSpPr>
        <p:spPr bwMode="auto">
          <a:xfrm>
            <a:off x="3352800" y="3581400"/>
            <a:ext cx="3733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nothing!</a:t>
            </a:r>
          </a:p>
        </p:txBody>
      </p:sp>
      <p:sp>
        <p:nvSpPr>
          <p:cNvPr id="346118" name="WordArt 6"/>
          <p:cNvSpPr>
            <a:spLocks noChangeArrowheads="1" noChangeShapeType="1" noTextEdit="1"/>
          </p:cNvSpPr>
          <p:nvPr/>
        </p:nvSpPr>
        <p:spPr bwMode="auto">
          <a:xfrm>
            <a:off x="2438400" y="4495800"/>
            <a:ext cx="548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the atoms are still 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packed the same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7" grpId="0" animBg="1"/>
      <p:bldP spid="3461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741488" y="0"/>
            <a:ext cx="7402512" cy="68580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752600" y="133350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Funny Pages" pitchFamily="2" charset="0"/>
              </a:rPr>
              <a:t>Volume of a regular rectangular object: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1752600" y="1600200"/>
            <a:ext cx="4038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Funny Pages" pitchFamily="2" charset="0"/>
              </a:rPr>
              <a:t>What instrument would be used to measure this object’s volume?</a:t>
            </a:r>
          </a:p>
        </p:txBody>
      </p:sp>
      <p:sp>
        <p:nvSpPr>
          <p:cNvPr id="323589" name="WordArt 5"/>
          <p:cNvSpPr>
            <a:spLocks noChangeArrowheads="1" noChangeShapeType="1" noTextEdit="1"/>
          </p:cNvSpPr>
          <p:nvPr/>
        </p:nvSpPr>
        <p:spPr bwMode="auto">
          <a:xfrm>
            <a:off x="5715000" y="4800600"/>
            <a:ext cx="292735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Impact"/>
              </a:rPr>
              <a:t>ruler</a:t>
            </a:r>
          </a:p>
        </p:txBody>
      </p:sp>
      <p:pic>
        <p:nvPicPr>
          <p:cNvPr id="3235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250" y="1741488"/>
            <a:ext cx="30765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autoUpdateAnimBg="0"/>
      <p:bldP spid="3235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741488" y="0"/>
            <a:ext cx="7402512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105400" y="152400"/>
            <a:ext cx="4038600" cy="25288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rgbClr val="FFFFFF"/>
                </a:solidFill>
                <a:latin typeface="Yard Sale" pitchFamily="2" charset="0"/>
              </a:rPr>
              <a:t>What is the formula for finding the volume of this object?</a:t>
            </a:r>
            <a:r>
              <a:rPr lang="en-US" altLang="en-US">
                <a:solidFill>
                  <a:srgbClr val="FFFFFF"/>
                </a:solidFill>
                <a:latin typeface="Horseradish" pitchFamily="2" charset="0"/>
              </a:rPr>
              <a:t>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048000"/>
            <a:ext cx="3657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7" name="WordArt 5"/>
          <p:cNvSpPr>
            <a:spLocks noChangeArrowheads="1" noChangeShapeType="1" noTextEdit="1"/>
          </p:cNvSpPr>
          <p:nvPr/>
        </p:nvSpPr>
        <p:spPr bwMode="auto">
          <a:xfrm>
            <a:off x="2514600" y="4876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</a:t>
            </a:r>
          </a:p>
        </p:txBody>
      </p:sp>
      <p:sp>
        <p:nvSpPr>
          <p:cNvPr id="325638" name="WordArt 6"/>
          <p:cNvSpPr>
            <a:spLocks noChangeArrowheads="1" noChangeShapeType="1" noTextEdit="1"/>
          </p:cNvSpPr>
          <p:nvPr/>
        </p:nvSpPr>
        <p:spPr bwMode="auto">
          <a:xfrm>
            <a:off x="419100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</a:t>
            </a:r>
          </a:p>
        </p:txBody>
      </p:sp>
      <p:sp>
        <p:nvSpPr>
          <p:cNvPr id="325639" name="WordArt 7"/>
          <p:cNvSpPr>
            <a:spLocks noChangeArrowheads="1" noChangeShapeType="1" noTextEdit="1"/>
          </p:cNvSpPr>
          <p:nvPr/>
        </p:nvSpPr>
        <p:spPr bwMode="auto">
          <a:xfrm>
            <a:off x="3200400" y="4648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325640" name="WordArt 8"/>
          <p:cNvSpPr>
            <a:spLocks noChangeArrowheads="1" noChangeShapeType="1" noTextEdit="1"/>
          </p:cNvSpPr>
          <p:nvPr/>
        </p:nvSpPr>
        <p:spPr bwMode="auto">
          <a:xfrm>
            <a:off x="5703888" y="4114800"/>
            <a:ext cx="332422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Arial Black"/>
              </a:rPr>
              <a:t>V = L x W x H</a:t>
            </a:r>
            <a:endParaRPr 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latin typeface="Arial Black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7" grpId="0" animBg="1"/>
      <p:bldP spid="325638" grpId="0" animBg="1"/>
      <p:bldP spid="325639" grpId="0" animBg="1"/>
      <p:bldP spid="3256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741488" y="0"/>
            <a:ext cx="7402512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7391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>
                <a:latin typeface="Funny Pages" pitchFamily="2" charset="0"/>
              </a:rPr>
              <a:t>Calculate the volume of this object to the nearest tenth of a centimeter. Show all formulas.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3829050" y="2209800"/>
            <a:ext cx="5162550" cy="3429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9733" name="WordArt 5"/>
          <p:cNvSpPr>
            <a:spLocks noChangeArrowheads="1" noChangeShapeType="1" noTextEdit="1"/>
          </p:cNvSpPr>
          <p:nvPr/>
        </p:nvSpPr>
        <p:spPr bwMode="auto">
          <a:xfrm>
            <a:off x="3886200" y="2362200"/>
            <a:ext cx="4924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 = L x W x H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29734" name="WordArt 6"/>
          <p:cNvSpPr>
            <a:spLocks noChangeArrowheads="1" noChangeShapeType="1" noTextEdit="1"/>
          </p:cNvSpPr>
          <p:nvPr/>
        </p:nvSpPr>
        <p:spPr bwMode="auto">
          <a:xfrm>
            <a:off x="3962400" y="3429000"/>
            <a:ext cx="4848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 = 4.0cm x 3.2cm x 12.3cm</a:t>
            </a:r>
          </a:p>
        </p:txBody>
      </p:sp>
      <p:sp>
        <p:nvSpPr>
          <p:cNvPr id="329735" name="WordArt 7"/>
          <p:cNvSpPr>
            <a:spLocks noChangeArrowheads="1" noChangeShapeType="1" noTextEdit="1"/>
          </p:cNvSpPr>
          <p:nvPr/>
        </p:nvSpPr>
        <p:spPr bwMode="auto">
          <a:xfrm>
            <a:off x="4191000" y="4572000"/>
            <a:ext cx="4314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V= 157.44 cm³</a:t>
            </a:r>
          </a:p>
        </p:txBody>
      </p:sp>
      <p:pic>
        <p:nvPicPr>
          <p:cNvPr id="3297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1152525"/>
            <a:ext cx="37941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 animBg="1"/>
      <p:bldP spid="329733" grpId="0" animBg="1"/>
      <p:bldP spid="329734" grpId="0" animBg="1"/>
      <p:bldP spid="3297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53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BRANCHES OF EARTH SCIENCE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62200" y="1447800"/>
            <a:ext cx="4435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>
                <a:latin typeface="Funny Pages" pitchFamily="2" charset="0"/>
              </a:rPr>
              <a:t>Can you name them?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GEOLOGY:</a:t>
            </a:r>
            <a:r>
              <a:rPr lang="en-US" altLang="en-US" sz="2400" b="1"/>
              <a:t> The study of the history of the Earth. (Example: Rocks and plate tectonics)</a:t>
            </a:r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457200" y="32766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METEOROLOGY:</a:t>
            </a:r>
            <a:r>
              <a:rPr lang="en-US" altLang="en-US" sz="2400" b="1"/>
              <a:t> The study of the Earth’s atmosphere. (Example: Weather and climate)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ASTRONOMY:</a:t>
            </a:r>
            <a:r>
              <a:rPr lang="en-US" altLang="en-US" sz="2400" b="1"/>
              <a:t> The study of the Universe. (Example: Stars and space)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autoUpdateAnimBg="0"/>
      <p:bldP spid="479237" grpId="0" autoUpdateAnimBg="0"/>
      <p:bldP spid="47923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228600" y="152400"/>
            <a:ext cx="7158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VOLUME of an irregularly</a:t>
            </a:r>
          </a:p>
          <a:p>
            <a:pPr eaLnBrk="1" hangingPunct="1"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shaped object:</a:t>
            </a: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Horseradish" pitchFamily="2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52400" y="2057400"/>
            <a:ext cx="40386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>
                <a:latin typeface="Funny Pages" pitchFamily="2" charset="0"/>
              </a:rPr>
              <a:t>What instrument would be used to measure the volume of an object such as a rock?</a:t>
            </a:r>
          </a:p>
        </p:txBody>
      </p:sp>
      <p:pic>
        <p:nvPicPr>
          <p:cNvPr id="331781" name="Picture 5" descr="assm3_5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81288"/>
            <a:ext cx="1019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2" name="Picture 6" descr="assm3_5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952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572000" y="4343400"/>
            <a:ext cx="44196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1784" name="WordArt 8"/>
          <p:cNvSpPr>
            <a:spLocks noChangeArrowheads="1" noChangeShapeType="1" noTextEdit="1"/>
          </p:cNvSpPr>
          <p:nvPr/>
        </p:nvSpPr>
        <p:spPr bwMode="auto">
          <a:xfrm>
            <a:off x="4800600" y="4572000"/>
            <a:ext cx="403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 r="-264"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graduated cylinder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28600" y="152400"/>
            <a:ext cx="7158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VOLUME of an irregularly</a:t>
            </a:r>
          </a:p>
          <a:p>
            <a:pPr eaLnBrk="1" hangingPunct="1"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shaped object: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>
              <a:latin typeface="Horseradish" pitchFamily="2" charset="0"/>
            </a:endParaRPr>
          </a:p>
        </p:txBody>
      </p:sp>
      <p:sp>
        <p:nvSpPr>
          <p:cNvPr id="58372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latin typeface="Funny Pages" pitchFamily="2" charset="0"/>
              </a:rPr>
              <a:t>Describe the process you would use.</a:t>
            </a:r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762000" y="2209800"/>
            <a:ext cx="80010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822325" y="2325688"/>
            <a:ext cx="77882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en-US" sz="3200">
                <a:latin typeface="Funny Pages" pitchFamily="2" charset="0"/>
              </a:rPr>
              <a:t> Put water into cylinder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Funny Pages" pitchFamily="2" charset="0"/>
              </a:rPr>
              <a:t> measure volume of water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Funny Pages" pitchFamily="2" charset="0"/>
              </a:rPr>
              <a:t> place object in cylinder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Funny Pages" pitchFamily="2" charset="0"/>
              </a:rPr>
              <a:t> re-measure volume of water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Funny Pages" pitchFamily="2" charset="0"/>
              </a:rPr>
              <a:t> subtract volumes</a:t>
            </a:r>
          </a:p>
        </p:txBody>
      </p:sp>
      <p:pic>
        <p:nvPicPr>
          <p:cNvPr id="58375" name="Picture 7" descr="Hand_points_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6715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animBg="1"/>
      <p:bldP spid="33383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1026"/>
          <p:cNvSpPr>
            <a:spLocks noChangeArrowheads="1" noChangeShapeType="1" noTextEdit="1"/>
          </p:cNvSpPr>
          <p:nvPr/>
        </p:nvSpPr>
        <p:spPr bwMode="auto">
          <a:xfrm rot="5400000">
            <a:off x="-971550" y="16573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60419" name="Rectangle 1028"/>
          <p:cNvSpPr>
            <a:spLocks noChangeArrowheads="1"/>
          </p:cNvSpPr>
          <p:nvPr/>
        </p:nvSpPr>
        <p:spPr bwMode="auto">
          <a:xfrm>
            <a:off x="3021013" y="3175"/>
            <a:ext cx="4837112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en-US" sz="6000">
                <a:latin typeface="Funny Pages" pitchFamily="2" charset="0"/>
              </a:rPr>
              <a:t>DENSITY:</a:t>
            </a:r>
          </a:p>
          <a:p>
            <a:pPr algn="ctr" eaLnBrk="1" hangingPunct="1"/>
            <a:r>
              <a:rPr lang="en-US" altLang="en-US" sz="4400">
                <a:latin typeface="Funny Pages" pitchFamily="2" charset="0"/>
              </a:rPr>
              <a:t>HOW TIGHTLY PACKED </a:t>
            </a:r>
          </a:p>
          <a:p>
            <a:pPr algn="ctr" eaLnBrk="1" hangingPunct="1"/>
            <a:r>
              <a:rPr lang="en-US" altLang="en-US" sz="4400">
                <a:latin typeface="Funny Pages" pitchFamily="2" charset="0"/>
              </a:rPr>
              <a:t>THE ATOMS ARE</a:t>
            </a:r>
          </a:p>
        </p:txBody>
      </p:sp>
      <p:pic>
        <p:nvPicPr>
          <p:cNvPr id="335877" name="Picture 1029" descr="routes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438400" y="2514600"/>
            <a:ext cx="57134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/>
          <p:cNvSpPr>
            <a:spLocks noChangeArrowheads="1" noChangeShapeType="1" noTextEdit="1"/>
          </p:cNvSpPr>
          <p:nvPr/>
        </p:nvSpPr>
        <p:spPr bwMode="auto">
          <a:xfrm rot="5400000">
            <a:off x="-971550" y="16573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2895600" y="228600"/>
            <a:ext cx="45640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en-US" sz="3200">
                <a:latin typeface="Funny Pages" pitchFamily="2" charset="0"/>
              </a:rPr>
              <a:t>DENSITY:</a:t>
            </a:r>
          </a:p>
          <a:p>
            <a:pPr algn="ctr" eaLnBrk="1" hangingPunct="1"/>
            <a:r>
              <a:rPr lang="en-US" altLang="en-US" sz="2800">
                <a:latin typeface="Funny Pages" pitchFamily="2" charset="0"/>
              </a:rPr>
              <a:t>HOW TIGHTLY PACKED </a:t>
            </a:r>
          </a:p>
          <a:p>
            <a:pPr algn="ctr" eaLnBrk="1" hangingPunct="1"/>
            <a:r>
              <a:rPr lang="en-US" altLang="en-US" sz="2800">
                <a:latin typeface="Funny Pages" pitchFamily="2" charset="0"/>
              </a:rPr>
              <a:t>THE ATOMS ARE</a:t>
            </a:r>
          </a:p>
        </p:txBody>
      </p:sp>
      <p:pic>
        <p:nvPicPr>
          <p:cNvPr id="337925" name="Picture 5" descr="800px-USA-2000-population-densit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057400"/>
            <a:ext cx="5484813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 rot="5400000">
            <a:off x="-971550" y="16573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206625" y="68263"/>
            <a:ext cx="5942013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u="sng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DENSITY NEVER CHANGES </a:t>
            </a:r>
            <a:r>
              <a:rPr lang="en-US" altLang="en-US" sz="3600" b="1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unless you </a:t>
            </a:r>
          </a:p>
          <a:p>
            <a:pPr algn="ctr" eaLnBrk="1" hangingPunct="1">
              <a:defRPr/>
            </a:pPr>
            <a:r>
              <a:rPr lang="en-US" altLang="en-US" sz="3600" b="1" u="sng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ADD/TAKE AWAY HEAT</a:t>
            </a:r>
            <a:r>
              <a:rPr lang="en-US" altLang="en-US" sz="3600" b="1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, or</a:t>
            </a:r>
          </a:p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 </a:t>
            </a:r>
            <a:r>
              <a:rPr lang="en-US" altLang="en-US" sz="3600" b="1" u="sng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ADD/TAKE AWAY PRESSURE </a:t>
            </a:r>
            <a:endParaRPr lang="en-US" altLang="en-US" sz="3200" b="1" u="sng" dirty="0" smtClean="0">
              <a:solidFill>
                <a:schemeClr val="tx1">
                  <a:lumMod val="50000"/>
                </a:schemeClr>
              </a:solidFill>
              <a:latin typeface="Funny Pages" pitchFamily="2" charset="0"/>
            </a:endParaRP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1911350" y="1897063"/>
            <a:ext cx="5480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SkaterDudes" pitchFamily="2" charset="0"/>
              </a:rPr>
              <a:t>When an object is </a:t>
            </a:r>
            <a:r>
              <a:rPr lang="en-US" altLang="en-US" sz="3200">
                <a:solidFill>
                  <a:srgbClr val="FF0000"/>
                </a:solidFill>
                <a:latin typeface="SkaterDudes" pitchFamily="2" charset="0"/>
              </a:rPr>
              <a:t>heated</a:t>
            </a:r>
            <a:r>
              <a:rPr lang="en-US" altLang="en-US" sz="3200">
                <a:solidFill>
                  <a:srgbClr val="0000FF"/>
                </a:solidFill>
                <a:latin typeface="SkaterDudes" pitchFamily="2" charset="0"/>
              </a:rPr>
              <a:t>, it</a:t>
            </a:r>
          </a:p>
          <a:p>
            <a:pPr eaLnBrk="1" hangingPunct="1"/>
            <a:endParaRPr lang="en-US" altLang="en-US" sz="2400">
              <a:solidFill>
                <a:srgbClr val="0000FF"/>
              </a:solidFill>
              <a:latin typeface="SkaterDudes" pitchFamily="2" charset="0"/>
            </a:endParaRPr>
          </a:p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SkaterDudes" pitchFamily="2" charset="0"/>
              </a:rPr>
              <a:t> </a:t>
            </a:r>
          </a:p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SkaterDudes" pitchFamily="2" charset="0"/>
              </a:rPr>
              <a:t>and the atoms become </a:t>
            </a:r>
          </a:p>
          <a:p>
            <a:pPr eaLnBrk="1" hangingPunct="1"/>
            <a:endParaRPr lang="en-US" altLang="en-US" sz="2400">
              <a:solidFill>
                <a:srgbClr val="0000FF"/>
              </a:solidFill>
              <a:latin typeface="SkaterDudes" pitchFamily="2" charset="0"/>
            </a:endParaRPr>
          </a:p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SkaterDudes" pitchFamily="2" charset="0"/>
              </a:rPr>
              <a:t>packed.  Therefore the object becomes </a:t>
            </a:r>
          </a:p>
          <a:p>
            <a:pPr eaLnBrk="1" hangingPunct="1"/>
            <a:endParaRPr lang="en-US" altLang="en-US" sz="2400">
              <a:solidFill>
                <a:srgbClr val="0000FF"/>
              </a:solidFill>
              <a:latin typeface="SkaterDudes" pitchFamily="2" charset="0"/>
            </a:endParaRPr>
          </a:p>
          <a:p>
            <a:pPr eaLnBrk="1" hangingPunct="1"/>
            <a:endParaRPr lang="en-US" altLang="en-US" sz="2400">
              <a:solidFill>
                <a:srgbClr val="0000FF"/>
              </a:solidFill>
              <a:latin typeface="SkaterDudes" pitchFamily="2" charset="0"/>
            </a:endParaRPr>
          </a:p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SkaterDudes" pitchFamily="2" charset="0"/>
              </a:rPr>
              <a:t>dense.</a:t>
            </a:r>
          </a:p>
        </p:txBody>
      </p:sp>
      <p:sp>
        <p:nvSpPr>
          <p:cNvPr id="339974" name="WordArt 6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3733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expands</a:t>
            </a:r>
          </a:p>
        </p:txBody>
      </p:sp>
      <p:sp>
        <p:nvSpPr>
          <p:cNvPr id="339975" name="WordArt 7"/>
          <p:cNvSpPr>
            <a:spLocks noChangeArrowheads="1" noChangeShapeType="1" noTextEdit="1"/>
          </p:cNvSpPr>
          <p:nvPr/>
        </p:nvSpPr>
        <p:spPr bwMode="auto">
          <a:xfrm>
            <a:off x="6248400" y="3157538"/>
            <a:ext cx="2438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less</a:t>
            </a:r>
          </a:p>
        </p:txBody>
      </p:sp>
      <p:sp>
        <p:nvSpPr>
          <p:cNvPr id="339976" name="WordArt 8"/>
          <p:cNvSpPr>
            <a:spLocks noChangeArrowheads="1" noChangeShapeType="1" noTextEdit="1"/>
          </p:cNvSpPr>
          <p:nvPr/>
        </p:nvSpPr>
        <p:spPr bwMode="auto">
          <a:xfrm>
            <a:off x="2133600" y="4495800"/>
            <a:ext cx="2438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less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4" grpId="0" animBg="1"/>
      <p:bldP spid="339975" grpId="0" animBg="1"/>
      <p:bldP spid="33997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1026"/>
          <p:cNvSpPr>
            <a:spLocks noChangeArrowheads="1" noChangeShapeType="1" noTextEdit="1"/>
          </p:cNvSpPr>
          <p:nvPr/>
        </p:nvSpPr>
        <p:spPr bwMode="auto">
          <a:xfrm rot="5400000">
            <a:off x="-971550" y="16573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33795" name="Rectangle 1028"/>
          <p:cNvSpPr>
            <a:spLocks noChangeArrowheads="1"/>
          </p:cNvSpPr>
          <p:nvPr/>
        </p:nvSpPr>
        <p:spPr bwMode="auto">
          <a:xfrm>
            <a:off x="2286000" y="68263"/>
            <a:ext cx="60960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u="sng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DENSITY NEVER CHANGES </a:t>
            </a:r>
            <a:r>
              <a:rPr lang="en-US" altLang="en-US" sz="3600" b="1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unless you </a:t>
            </a:r>
          </a:p>
          <a:p>
            <a:pPr algn="ctr" eaLnBrk="1" hangingPunct="1">
              <a:defRPr/>
            </a:pPr>
            <a:r>
              <a:rPr lang="en-US" altLang="en-US" sz="3600" b="1" u="sng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ADD/TAKE AWAY HEAT</a:t>
            </a:r>
            <a:r>
              <a:rPr lang="en-US" altLang="en-US" sz="3600" b="1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, or</a:t>
            </a:r>
          </a:p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 </a:t>
            </a:r>
            <a:r>
              <a:rPr lang="en-US" altLang="en-US" sz="3600" b="1" u="sng" dirty="0" smtClean="0">
                <a:solidFill>
                  <a:schemeClr val="tx1">
                    <a:lumMod val="50000"/>
                  </a:schemeClr>
                </a:solidFill>
                <a:latin typeface="Funny Pages" pitchFamily="2" charset="0"/>
              </a:rPr>
              <a:t>ADD/TAKE AWAY PRESSURE</a:t>
            </a:r>
            <a:endParaRPr lang="en-US" altLang="en-US" sz="3600" b="1" dirty="0" smtClean="0">
              <a:latin typeface="Funny Pages" pitchFamily="2" charset="0"/>
            </a:endParaRPr>
          </a:p>
        </p:txBody>
      </p:sp>
      <p:sp>
        <p:nvSpPr>
          <p:cNvPr id="66564" name="Rectangle 1029"/>
          <p:cNvSpPr>
            <a:spLocks noChangeArrowheads="1"/>
          </p:cNvSpPr>
          <p:nvPr/>
        </p:nvSpPr>
        <p:spPr bwMode="auto">
          <a:xfrm>
            <a:off x="1897063" y="2208213"/>
            <a:ext cx="51133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4000">
                <a:solidFill>
                  <a:srgbClr val="0000FF"/>
                </a:solidFill>
                <a:latin typeface="SkaterDudes" pitchFamily="2" charset="0"/>
              </a:rPr>
              <a:t>When an object is </a:t>
            </a:r>
            <a:r>
              <a:rPr lang="en-US" altLang="en-US" sz="4000">
                <a:latin typeface="SkaterDudes" pitchFamily="2" charset="0"/>
              </a:rPr>
              <a:t>cooled</a:t>
            </a:r>
            <a:r>
              <a:rPr lang="en-US" altLang="en-US" sz="4000">
                <a:solidFill>
                  <a:srgbClr val="0000FF"/>
                </a:solidFill>
                <a:latin typeface="SkaterDudes" pitchFamily="2" charset="0"/>
              </a:rPr>
              <a:t>, it</a:t>
            </a:r>
          </a:p>
          <a:p>
            <a:pPr eaLnBrk="1" hangingPunct="1"/>
            <a:endParaRPr lang="en-US" altLang="en-US" sz="3600">
              <a:solidFill>
                <a:srgbClr val="0000FF"/>
              </a:solidFill>
              <a:latin typeface="SkaterDudes" pitchFamily="2" charset="0"/>
            </a:endParaRPr>
          </a:p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SkaterDudes" pitchFamily="2" charset="0"/>
              </a:rPr>
              <a:t> and the atoms become</a:t>
            </a:r>
          </a:p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SkaterDudes" pitchFamily="2" charset="0"/>
              </a:rPr>
              <a:t>                  packed.         Therefore the object becomes </a:t>
            </a:r>
          </a:p>
          <a:p>
            <a:pPr eaLnBrk="1" hangingPunct="1"/>
            <a:endParaRPr lang="en-US" altLang="en-US" sz="3600">
              <a:solidFill>
                <a:srgbClr val="0000FF"/>
              </a:solidFill>
              <a:latin typeface="SkaterDudes" pitchFamily="2" charset="0"/>
            </a:endParaRPr>
          </a:p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SkaterDudes" pitchFamily="2" charset="0"/>
              </a:rPr>
              <a:t>                         dense.</a:t>
            </a:r>
          </a:p>
        </p:txBody>
      </p:sp>
      <p:sp>
        <p:nvSpPr>
          <p:cNvPr id="342022" name="WordArt 1030"/>
          <p:cNvSpPr>
            <a:spLocks noChangeArrowheads="1" noChangeShapeType="1" noTextEdit="1"/>
          </p:cNvSpPr>
          <p:nvPr/>
        </p:nvSpPr>
        <p:spPr bwMode="auto">
          <a:xfrm>
            <a:off x="2265363" y="2667000"/>
            <a:ext cx="2209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0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contracts</a:t>
            </a:r>
          </a:p>
        </p:txBody>
      </p:sp>
      <p:sp>
        <p:nvSpPr>
          <p:cNvPr id="342023" name="WordArt 1031"/>
          <p:cNvSpPr>
            <a:spLocks noChangeArrowheads="1" noChangeShapeType="1" noTextEdit="1"/>
          </p:cNvSpPr>
          <p:nvPr/>
        </p:nvSpPr>
        <p:spPr bwMode="auto">
          <a:xfrm>
            <a:off x="2622550" y="3810000"/>
            <a:ext cx="106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0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more</a:t>
            </a:r>
          </a:p>
        </p:txBody>
      </p:sp>
      <p:sp>
        <p:nvSpPr>
          <p:cNvPr id="342024" name="WordArt 1032"/>
          <p:cNvSpPr>
            <a:spLocks noChangeArrowheads="1" noChangeShapeType="1" noTextEdit="1"/>
          </p:cNvSpPr>
          <p:nvPr/>
        </p:nvSpPr>
        <p:spPr bwMode="auto">
          <a:xfrm>
            <a:off x="3155950" y="5181600"/>
            <a:ext cx="11112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10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more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2" grpId="0" animBg="1"/>
      <p:bldP spid="342023" grpId="0" animBg="1"/>
      <p:bldP spid="3420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/>
          <p:cNvSpPr>
            <a:spLocks noChangeArrowheads="1" noChangeShapeType="1" noTextEdit="1"/>
          </p:cNvSpPr>
          <p:nvPr/>
        </p:nvSpPr>
        <p:spPr bwMode="auto">
          <a:xfrm rot="5400000">
            <a:off x="-971550" y="16573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68611" name="WordArt 4"/>
          <p:cNvSpPr>
            <a:spLocks noChangeArrowheads="1" noChangeShapeType="1" noTextEdit="1"/>
          </p:cNvSpPr>
          <p:nvPr/>
        </p:nvSpPr>
        <p:spPr bwMode="auto">
          <a:xfrm>
            <a:off x="4267200" y="4724400"/>
            <a:ext cx="3733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temperature</a:t>
            </a:r>
          </a:p>
        </p:txBody>
      </p:sp>
      <p:sp>
        <p:nvSpPr>
          <p:cNvPr id="68612" name="Line 5"/>
          <p:cNvSpPr>
            <a:spLocks noChangeShapeType="1"/>
          </p:cNvSpPr>
          <p:nvPr/>
        </p:nvSpPr>
        <p:spPr bwMode="auto">
          <a:xfrm>
            <a:off x="3657600" y="7620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>
            <a:off x="3657600" y="44196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4" name="WordArt 7"/>
          <p:cNvSpPr>
            <a:spLocks noChangeArrowheads="1" noChangeShapeType="1" noTextEdit="1"/>
          </p:cNvSpPr>
          <p:nvPr/>
        </p:nvSpPr>
        <p:spPr bwMode="auto">
          <a:xfrm rot="5400000">
            <a:off x="1238250" y="22669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uitopia"/>
              </a:rPr>
              <a:t>density</a:t>
            </a:r>
          </a:p>
        </p:txBody>
      </p:sp>
      <p:sp>
        <p:nvSpPr>
          <p:cNvPr id="344072" name="Line 8"/>
          <p:cNvSpPr>
            <a:spLocks noChangeShapeType="1"/>
          </p:cNvSpPr>
          <p:nvPr/>
        </p:nvSpPr>
        <p:spPr bwMode="auto">
          <a:xfrm>
            <a:off x="3962400" y="762000"/>
            <a:ext cx="396240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4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555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Formulas</a:t>
            </a:r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4038600" y="1600200"/>
            <a:ext cx="218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kbar" pitchFamily="2" charset="0"/>
              </a:rPr>
              <a:t>Density:</a:t>
            </a:r>
          </a:p>
        </p:txBody>
      </p:sp>
      <p:pic>
        <p:nvPicPr>
          <p:cNvPr id="267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743200"/>
            <a:ext cx="6324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4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555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 Black"/>
              </a:rPr>
              <a:t>Formulas</a:t>
            </a:r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5181600" y="1447800"/>
            <a:ext cx="2743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kbar" pitchFamily="2" charset="0"/>
              </a:rPr>
              <a:t>Density:</a:t>
            </a:r>
          </a:p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kbar" pitchFamily="2" charset="0"/>
              </a:rPr>
              <a:t>D =</a:t>
            </a:r>
          </a:p>
          <a:p>
            <a:pPr eaLnBrk="1" hangingPunct="1"/>
            <a:endParaRPr lang="en-US" altLang="en-US" sz="4000" b="1">
              <a:solidFill>
                <a:srgbClr val="FF0000"/>
              </a:solidFill>
              <a:latin typeface="Akbar" pitchFamily="2" charset="0"/>
            </a:endParaRPr>
          </a:p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kbar" pitchFamily="2" charset="0"/>
              </a:rPr>
              <a:t>M =</a:t>
            </a:r>
          </a:p>
          <a:p>
            <a:pPr eaLnBrk="1" hangingPunct="1"/>
            <a:endParaRPr lang="en-US" altLang="en-US" sz="4000" b="1">
              <a:solidFill>
                <a:srgbClr val="FF0000"/>
              </a:solidFill>
              <a:latin typeface="Akbar" pitchFamily="2" charset="0"/>
            </a:endParaRPr>
          </a:p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kbar" pitchFamily="2" charset="0"/>
              </a:rPr>
              <a:t>V =</a:t>
            </a:r>
          </a:p>
          <a:p>
            <a:pPr eaLnBrk="1" hangingPunct="1"/>
            <a:endParaRPr lang="en-US" altLang="en-US" sz="4000" b="1">
              <a:solidFill>
                <a:srgbClr val="FF0000"/>
              </a:solidFill>
              <a:latin typeface="Akbar" pitchFamily="2" charset="0"/>
            </a:endParaRPr>
          </a:p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kbar" pitchFamily="2" charset="0"/>
              </a:rPr>
              <a:t>Notes page 15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1752600" y="2301875"/>
            <a:ext cx="2971800" cy="257492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 V</a:t>
            </a:r>
            <a:endParaRPr lang="en-US" sz="5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3733800"/>
            <a:ext cx="16002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19450" y="3733800"/>
            <a:ext cx="38100" cy="11430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81300" y="2971800"/>
            <a:ext cx="91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endParaRPr lang="en-US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 rot="5400000">
            <a:off x="-971550" y="16573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2057400" y="2133600"/>
            <a:ext cx="6896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4800">
                <a:solidFill>
                  <a:srgbClr val="0000FF"/>
                </a:solidFill>
                <a:latin typeface="Fruitopia" pitchFamily="2" charset="0"/>
              </a:rPr>
              <a:t>What is the formula for density?</a:t>
            </a:r>
          </a:p>
        </p:txBody>
      </p:sp>
      <p:sp>
        <p:nvSpPr>
          <p:cNvPr id="348165" name="WordArt 5"/>
          <p:cNvSpPr>
            <a:spLocks noChangeArrowheads="1" noChangeShapeType="1" noTextEdit="1"/>
          </p:cNvSpPr>
          <p:nvPr/>
        </p:nvSpPr>
        <p:spPr bwMode="auto">
          <a:xfrm>
            <a:off x="2133600" y="3594100"/>
            <a:ext cx="6705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density = mass / volume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152400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4000" b="1">
                <a:solidFill>
                  <a:srgbClr val="00FF00"/>
                </a:solidFill>
                <a:latin typeface="Funny Pages" pitchFamily="2" charset="0"/>
              </a:rPr>
              <a:t>How do scientists obtain new information?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828800" y="2971800"/>
            <a:ext cx="5181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FontTx/>
              <a:buChar char="•"/>
            </a:pPr>
            <a:r>
              <a:rPr lang="en-US" altLang="en-US" sz="4400" b="1"/>
              <a:t>Observation</a:t>
            </a:r>
          </a:p>
          <a:p>
            <a:pPr algn="ctr" eaLnBrk="1" hangingPunct="1">
              <a:buFontTx/>
              <a:buChar char="•"/>
            </a:pPr>
            <a:r>
              <a:rPr lang="en-US" altLang="en-US" sz="4400" b="1"/>
              <a:t>Experimentation </a:t>
            </a:r>
          </a:p>
          <a:p>
            <a:pPr algn="ctr" eaLnBrk="1" hangingPunct="1">
              <a:buFontTx/>
              <a:buChar char="•"/>
            </a:pPr>
            <a:r>
              <a:rPr lang="en-US" altLang="en-US" sz="4400" b="1"/>
              <a:t>Discovery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2971800" y="77788"/>
            <a:ext cx="58674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200" b="1">
                <a:latin typeface="Arial Unicode MS" pitchFamily="34" charset="-128"/>
              </a:rPr>
              <a:t>A rock has a mass of 240.0 g and a volume of 12.0cm³.  </a:t>
            </a:r>
          </a:p>
          <a:p>
            <a:pPr eaLnBrk="1" hangingPunct="1"/>
            <a:endParaRPr lang="en-US" altLang="en-US" sz="3200" b="1">
              <a:latin typeface="Arial Unicode MS" pitchFamily="34" charset="-128"/>
            </a:endParaRPr>
          </a:p>
          <a:p>
            <a:pPr eaLnBrk="1" hangingPunct="1"/>
            <a:r>
              <a:rPr lang="en-US" altLang="en-US" sz="3200" b="1">
                <a:latin typeface="Arial Unicode MS" pitchFamily="34" charset="-128"/>
              </a:rPr>
              <a:t>Determine the density of the rock.</a:t>
            </a:r>
            <a:r>
              <a:rPr lang="en-US" altLang="en-US">
                <a:latin typeface="Arial Unicode MS" pitchFamily="34" charset="-128"/>
              </a:rPr>
              <a:t> </a:t>
            </a:r>
            <a:r>
              <a:rPr lang="en-US" altLang="en-US" sz="2000" b="1">
                <a:latin typeface="Arial Unicode MS" pitchFamily="34" charset="-128"/>
              </a:rPr>
              <a:t>(Showing all formulas and calculations</a:t>
            </a:r>
            <a:r>
              <a:rPr lang="en-US" altLang="en-US" b="1">
                <a:latin typeface="Arial Unicode MS" pitchFamily="34" charset="-128"/>
              </a:rPr>
              <a:t>) </a:t>
            </a:r>
          </a:p>
          <a:p>
            <a:pPr eaLnBrk="1" hangingPunct="1"/>
            <a:endParaRPr lang="en-US" altLang="en-US">
              <a:latin typeface="Arial Unicode MS" pitchFamily="34" charset="-128"/>
            </a:endParaRPr>
          </a:p>
        </p:txBody>
      </p:sp>
      <p:sp>
        <p:nvSpPr>
          <p:cNvPr id="350213" name="WordArt 5"/>
          <p:cNvSpPr>
            <a:spLocks noChangeArrowheads="1" noChangeShapeType="1" noTextEdit="1"/>
          </p:cNvSpPr>
          <p:nvPr/>
        </p:nvSpPr>
        <p:spPr bwMode="auto">
          <a:xfrm>
            <a:off x="2133600" y="3429000"/>
            <a:ext cx="6705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Sylfaen"/>
              </a:rPr>
              <a:t>density = mass / volume</a:t>
            </a:r>
          </a:p>
        </p:txBody>
      </p:sp>
      <p:sp>
        <p:nvSpPr>
          <p:cNvPr id="350214" name="WordArt 6"/>
          <p:cNvSpPr>
            <a:spLocks noChangeArrowheads="1" noChangeShapeType="1" noTextEdit="1"/>
          </p:cNvSpPr>
          <p:nvPr/>
        </p:nvSpPr>
        <p:spPr bwMode="auto">
          <a:xfrm>
            <a:off x="4267200" y="4686300"/>
            <a:ext cx="464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Sylfaen"/>
              </a:rPr>
              <a:t>= 240.Og / 12.Ocm³</a:t>
            </a:r>
          </a:p>
        </p:txBody>
      </p:sp>
      <p:sp>
        <p:nvSpPr>
          <p:cNvPr id="350215" name="WordArt 7"/>
          <p:cNvSpPr>
            <a:spLocks noChangeArrowheads="1" noChangeShapeType="1" noTextEdit="1"/>
          </p:cNvSpPr>
          <p:nvPr/>
        </p:nvSpPr>
        <p:spPr bwMode="auto">
          <a:xfrm>
            <a:off x="4267200" y="5753100"/>
            <a:ext cx="464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Sylfaen"/>
              </a:rPr>
              <a:t>= 20.0g/cm³</a:t>
            </a:r>
          </a:p>
        </p:txBody>
      </p:sp>
      <p:pic>
        <p:nvPicPr>
          <p:cNvPr id="7680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174625"/>
            <a:ext cx="2619376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3" grpId="0" animBg="1"/>
      <p:bldP spid="350214" grpId="0" animBg="1"/>
      <p:bldP spid="3502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 rot="5400000">
            <a:off x="-1657350" y="2343150"/>
            <a:ext cx="4876800" cy="6477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Sample Problems</a:t>
            </a: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1905000" y="304800"/>
            <a:ext cx="69770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The box below has a mass of 120g.</a:t>
            </a:r>
          </a:p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Showing all formulas and calculations, </a:t>
            </a:r>
          </a:p>
          <a:p>
            <a:pPr algn="ctr" eaLnBrk="1" hangingPunct="1"/>
            <a:r>
              <a:rPr lang="en-US" altLang="en-US" sz="3200" b="1">
                <a:latin typeface="Times New Roman" pitchFamily="18" charset="0"/>
              </a:rPr>
              <a:t>determine the density of the box.</a:t>
            </a:r>
            <a:r>
              <a:rPr lang="en-US" altLang="en-US" sz="3200">
                <a:latin typeface="Fruitopia" pitchFamily="2" charset="0"/>
              </a:rPr>
              <a:t> </a:t>
            </a:r>
            <a:endParaRPr lang="en-US" altLang="en-US" sz="3200" b="1">
              <a:latin typeface="Arial Unicode MS" pitchFamily="34" charset="-128"/>
            </a:endParaRP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1981200" y="2514600"/>
            <a:ext cx="976313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3" name="Line 6"/>
          <p:cNvSpPr>
            <a:spLocks noChangeShapeType="1"/>
          </p:cNvSpPr>
          <p:nvPr/>
        </p:nvSpPr>
        <p:spPr bwMode="auto">
          <a:xfrm flipV="1">
            <a:off x="1981200" y="2057400"/>
            <a:ext cx="614363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Line 7"/>
          <p:cNvSpPr>
            <a:spLocks noChangeShapeType="1"/>
          </p:cNvSpPr>
          <p:nvPr/>
        </p:nvSpPr>
        <p:spPr bwMode="auto">
          <a:xfrm flipV="1">
            <a:off x="2957513" y="2057400"/>
            <a:ext cx="61595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5" name="Line 8"/>
          <p:cNvSpPr>
            <a:spLocks noChangeShapeType="1"/>
          </p:cNvSpPr>
          <p:nvPr/>
        </p:nvSpPr>
        <p:spPr bwMode="auto">
          <a:xfrm flipV="1">
            <a:off x="2957513" y="2971800"/>
            <a:ext cx="61595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6" name="Line 9"/>
          <p:cNvSpPr>
            <a:spLocks noChangeShapeType="1"/>
          </p:cNvSpPr>
          <p:nvPr/>
        </p:nvSpPr>
        <p:spPr bwMode="auto">
          <a:xfrm>
            <a:off x="2595563" y="2057400"/>
            <a:ext cx="9699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Line 10"/>
          <p:cNvSpPr>
            <a:spLocks noChangeShapeType="1"/>
          </p:cNvSpPr>
          <p:nvPr/>
        </p:nvSpPr>
        <p:spPr bwMode="auto">
          <a:xfrm>
            <a:off x="3573463" y="2047875"/>
            <a:ext cx="0" cy="923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8" name="Text Box 11"/>
          <p:cNvSpPr txBox="1">
            <a:spLocks noChangeArrowheads="1"/>
          </p:cNvSpPr>
          <p:nvPr/>
        </p:nvSpPr>
        <p:spPr bwMode="auto">
          <a:xfrm>
            <a:off x="2163763" y="3503613"/>
            <a:ext cx="1722437" cy="306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2.0 cm</a:t>
            </a:r>
          </a:p>
        </p:txBody>
      </p:sp>
      <p:sp>
        <p:nvSpPr>
          <p:cNvPr id="78859" name="Text Box 12"/>
          <p:cNvSpPr txBox="1">
            <a:spLocks noChangeArrowheads="1"/>
          </p:cNvSpPr>
          <p:nvPr/>
        </p:nvSpPr>
        <p:spPr bwMode="auto">
          <a:xfrm>
            <a:off x="3449638" y="3189288"/>
            <a:ext cx="1655762" cy="468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10.0 cm</a:t>
            </a:r>
          </a:p>
        </p:txBody>
      </p:sp>
      <p:sp>
        <p:nvSpPr>
          <p:cNvPr id="78860" name="Text Box 13"/>
          <p:cNvSpPr txBox="1">
            <a:spLocks noChangeArrowheads="1"/>
          </p:cNvSpPr>
          <p:nvPr/>
        </p:nvSpPr>
        <p:spPr bwMode="auto">
          <a:xfrm>
            <a:off x="3621088" y="2341563"/>
            <a:ext cx="1560512" cy="401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2.0 cm</a:t>
            </a:r>
          </a:p>
        </p:txBody>
      </p:sp>
      <p:sp>
        <p:nvSpPr>
          <p:cNvPr id="352270" name="WordArt 14"/>
          <p:cNvSpPr>
            <a:spLocks noChangeArrowheads="1" noChangeShapeType="1" noTextEdit="1"/>
          </p:cNvSpPr>
          <p:nvPr/>
        </p:nvSpPr>
        <p:spPr bwMode="auto">
          <a:xfrm>
            <a:off x="4876800" y="1981200"/>
            <a:ext cx="2971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volume = L x W x H</a:t>
            </a:r>
            <a:endParaRPr lang="en-US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52271" name="WordArt 15"/>
          <p:cNvSpPr>
            <a:spLocks noChangeArrowheads="1" noChangeShapeType="1" noTextEdit="1"/>
          </p:cNvSpPr>
          <p:nvPr/>
        </p:nvSpPr>
        <p:spPr bwMode="auto">
          <a:xfrm>
            <a:off x="4953000" y="2971800"/>
            <a:ext cx="396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= 2.0cm x 2.0cm x 10.0cm</a:t>
            </a:r>
          </a:p>
        </p:txBody>
      </p:sp>
      <p:sp>
        <p:nvSpPr>
          <p:cNvPr id="352272" name="WordArt 16"/>
          <p:cNvSpPr>
            <a:spLocks noChangeArrowheads="1" noChangeShapeType="1" noTextEdit="1"/>
          </p:cNvSpPr>
          <p:nvPr/>
        </p:nvSpPr>
        <p:spPr bwMode="auto">
          <a:xfrm>
            <a:off x="4953000" y="3810000"/>
            <a:ext cx="2286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= 40.0 cm³</a:t>
            </a:r>
          </a:p>
        </p:txBody>
      </p:sp>
      <p:sp>
        <p:nvSpPr>
          <p:cNvPr id="352273" name="WordArt 17"/>
          <p:cNvSpPr>
            <a:spLocks noChangeArrowheads="1" noChangeShapeType="1" noTextEdit="1"/>
          </p:cNvSpPr>
          <p:nvPr/>
        </p:nvSpPr>
        <p:spPr bwMode="auto">
          <a:xfrm>
            <a:off x="2247900" y="4572000"/>
            <a:ext cx="49911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Density = mass / volume</a:t>
            </a:r>
          </a:p>
        </p:txBody>
      </p:sp>
      <p:sp>
        <p:nvSpPr>
          <p:cNvPr id="352274" name="WordArt 18"/>
          <p:cNvSpPr>
            <a:spLocks noChangeArrowheads="1" noChangeShapeType="1" noTextEdit="1"/>
          </p:cNvSpPr>
          <p:nvPr/>
        </p:nvSpPr>
        <p:spPr bwMode="auto">
          <a:xfrm>
            <a:off x="2287588" y="5410200"/>
            <a:ext cx="460851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Density = 120g / 40cm³</a:t>
            </a:r>
          </a:p>
        </p:txBody>
      </p:sp>
      <p:sp>
        <p:nvSpPr>
          <p:cNvPr id="352275" name="WordArt 19"/>
          <p:cNvSpPr>
            <a:spLocks noChangeArrowheads="1" noChangeShapeType="1" noTextEdit="1"/>
          </p:cNvSpPr>
          <p:nvPr/>
        </p:nvSpPr>
        <p:spPr bwMode="auto">
          <a:xfrm>
            <a:off x="2287588" y="6096000"/>
            <a:ext cx="460851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Density = 3.0 g/cm³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0" grpId="0" animBg="1"/>
      <p:bldP spid="352271" grpId="0" animBg="1"/>
      <p:bldP spid="352272" grpId="0" animBg="1"/>
      <p:bldP spid="352273" grpId="0" animBg="1"/>
      <p:bldP spid="352274" grpId="0" animBg="1"/>
      <p:bldP spid="35227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5638800" y="3733800"/>
            <a:ext cx="2895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0899" name="WordArt 3"/>
          <p:cNvSpPr>
            <a:spLocks noChangeArrowheads="1" noChangeShapeType="1" noTextEdit="1"/>
          </p:cNvSpPr>
          <p:nvPr/>
        </p:nvSpPr>
        <p:spPr bwMode="auto">
          <a:xfrm rot="5400000">
            <a:off x="-1657350" y="2343150"/>
            <a:ext cx="4876800" cy="6477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Sample Problems</a:t>
            </a: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1782763" y="180975"/>
            <a:ext cx="7221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If the empty container has a mass of 100g and </a:t>
            </a: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the filled container has a mass of 250g. </a:t>
            </a: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What is the density of the liquid inside?  </a:t>
            </a: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Show all work below.</a:t>
            </a:r>
          </a:p>
        </p:txBody>
      </p:sp>
      <p:pic>
        <p:nvPicPr>
          <p:cNvPr id="8090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09800"/>
            <a:ext cx="34956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5715000" y="3810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080808"/>
                </a:solidFill>
                <a:latin typeface="Yard Sale" pitchFamily="2" charset="0"/>
              </a:rPr>
              <a:t>mass of liquid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5791200" y="4267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</a:rPr>
              <a:t>250g – 100g = 150g</a:t>
            </a:r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3433763" y="5129213"/>
            <a:ext cx="5562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54314" name="Text Box 10"/>
          <p:cNvSpPr txBox="1">
            <a:spLocks noChangeArrowheads="1"/>
          </p:cNvSpPr>
          <p:nvPr/>
        </p:nvSpPr>
        <p:spPr bwMode="auto">
          <a:xfrm>
            <a:off x="3581400" y="5192713"/>
            <a:ext cx="5414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  <a:latin typeface="Yard Sale" pitchFamily="2" charset="0"/>
              </a:rPr>
              <a:t>Density of liquid</a:t>
            </a:r>
          </a:p>
        </p:txBody>
      </p:sp>
      <p:sp>
        <p:nvSpPr>
          <p:cNvPr id="354315" name="Text Box 11"/>
          <p:cNvSpPr txBox="1">
            <a:spLocks noChangeArrowheads="1"/>
          </p:cNvSpPr>
          <p:nvPr/>
        </p:nvSpPr>
        <p:spPr bwMode="auto">
          <a:xfrm>
            <a:off x="3581400" y="6096000"/>
            <a:ext cx="5505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Book Antiqua" pitchFamily="18" charset="0"/>
              </a:rPr>
              <a:t>Density = 150g /100mL = 1.5 g/mL</a:t>
            </a:r>
          </a:p>
        </p:txBody>
      </p:sp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3581400" y="5638800"/>
            <a:ext cx="454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Yard Sale" pitchFamily="2" charset="0"/>
              </a:rPr>
              <a:t>Density = mass/volume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0313" y="4572000"/>
            <a:ext cx="942975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250 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 animBg="1"/>
      <p:bldP spid="354311" grpId="0" autoUpdateAnimBg="0"/>
      <p:bldP spid="354312" grpId="0" autoUpdateAnimBg="0"/>
      <p:bldP spid="354313" grpId="0" animBg="1"/>
      <p:bldP spid="354314" grpId="0" autoUpdateAnimBg="0"/>
      <p:bldP spid="354315" grpId="0" autoUpdateAnimBg="0"/>
      <p:bldP spid="35431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228600" y="381000"/>
            <a:ext cx="4995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Density of water: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>
              <a:latin typeface="Horseradish" pitchFamily="2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81000" y="1382713"/>
            <a:ext cx="68516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Times New Roman" pitchFamily="18" charset="0"/>
              </a:rPr>
              <a:t>The density of water</a:t>
            </a:r>
          </a:p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Times New Roman" pitchFamily="18" charset="0"/>
              </a:rPr>
              <a:t>when it is most </a:t>
            </a:r>
          </a:p>
          <a:p>
            <a:pPr eaLnBrk="1" hangingPunct="1"/>
            <a:r>
              <a:rPr lang="en-US" altLang="en-US" sz="6000" b="1">
                <a:solidFill>
                  <a:schemeClr val="bg1"/>
                </a:solidFill>
                <a:latin typeface="Times New Roman" pitchFamily="18" charset="0"/>
              </a:rPr>
              <a:t>dense is:</a:t>
            </a:r>
          </a:p>
        </p:txBody>
      </p:sp>
      <p:sp>
        <p:nvSpPr>
          <p:cNvPr id="358405" name="WordArt 5"/>
          <p:cNvSpPr>
            <a:spLocks noChangeArrowheads="1" noChangeShapeType="1" noTextEdit="1"/>
          </p:cNvSpPr>
          <p:nvPr/>
        </p:nvSpPr>
        <p:spPr bwMode="auto">
          <a:xfrm>
            <a:off x="2971800" y="3962400"/>
            <a:ext cx="4953000" cy="2124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1.0 g/mL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228600" y="381000"/>
            <a:ext cx="4995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Density of water: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5562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>
              <a:latin typeface="Horseradish" pitchFamily="2" charset="0"/>
            </a:endParaRP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Float or Sink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965700" y="2743200"/>
            <a:ext cx="41783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>
                <a:solidFill>
                  <a:schemeClr val="bg1"/>
                </a:solidFill>
              </a:rPr>
              <a:t>Any material with a density</a:t>
            </a:r>
          </a:p>
          <a:p>
            <a:pPr algn="ctr" eaLnBrk="1" hangingPunct="1"/>
            <a:r>
              <a:rPr lang="en-US" altLang="en-US" sz="4800">
                <a:solidFill>
                  <a:schemeClr val="bg1"/>
                </a:solidFill>
              </a:rPr>
              <a:t>less than water will</a:t>
            </a:r>
          </a:p>
        </p:txBody>
      </p:sp>
      <p:sp>
        <p:nvSpPr>
          <p:cNvPr id="360454" name="WordArt 6"/>
          <p:cNvSpPr>
            <a:spLocks noChangeArrowheads="1" noChangeShapeType="1" noTextEdit="1"/>
          </p:cNvSpPr>
          <p:nvPr/>
        </p:nvSpPr>
        <p:spPr bwMode="auto">
          <a:xfrm>
            <a:off x="1066800" y="5867400"/>
            <a:ext cx="30480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SINK</a:t>
            </a:r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0" y="2819400"/>
            <a:ext cx="4724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>
                <a:solidFill>
                  <a:schemeClr val="bg1"/>
                </a:solidFill>
              </a:rPr>
              <a:t>Any material with a density</a:t>
            </a:r>
          </a:p>
          <a:p>
            <a:pPr algn="ctr" eaLnBrk="1" hangingPunct="1"/>
            <a:r>
              <a:rPr lang="en-US" altLang="en-US" sz="4800">
                <a:solidFill>
                  <a:schemeClr val="bg1"/>
                </a:solidFill>
              </a:rPr>
              <a:t>more than water will</a:t>
            </a:r>
          </a:p>
        </p:txBody>
      </p:sp>
      <p:sp>
        <p:nvSpPr>
          <p:cNvPr id="360456" name="WordArt 8"/>
          <p:cNvSpPr>
            <a:spLocks noChangeArrowheads="1" noChangeShapeType="1" noTextEdit="1"/>
          </p:cNvSpPr>
          <p:nvPr/>
        </p:nvSpPr>
        <p:spPr bwMode="auto">
          <a:xfrm>
            <a:off x="5791200" y="5867400"/>
            <a:ext cx="30480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FLOAT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3" grpId="0" autoUpdateAnimBg="0"/>
      <p:bldP spid="360454" grpId="0" animBg="1"/>
      <p:bldP spid="360455" grpId="0" autoUpdateAnimBg="0"/>
      <p:bldP spid="3604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228600" y="381000"/>
            <a:ext cx="738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Density of water example: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>
              <a:latin typeface="Horseradish" pitchFamily="2" charset="0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52400" y="1874838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</a:rPr>
              <a:t>If an object has a mass of 25g and a volume of 50mL, will it sink or float in liquid water?</a:t>
            </a:r>
          </a:p>
        </p:txBody>
      </p:sp>
      <p:sp>
        <p:nvSpPr>
          <p:cNvPr id="362501" name="WordArt 5"/>
          <p:cNvSpPr>
            <a:spLocks noChangeArrowheads="1" noChangeShapeType="1" noTextEdit="1"/>
          </p:cNvSpPr>
          <p:nvPr/>
        </p:nvSpPr>
        <p:spPr bwMode="auto">
          <a:xfrm>
            <a:off x="304800" y="3390900"/>
            <a:ext cx="24860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D = m ÷ v</a:t>
            </a:r>
          </a:p>
        </p:txBody>
      </p:sp>
      <p:sp>
        <p:nvSpPr>
          <p:cNvPr id="362502" name="WordArt 6"/>
          <p:cNvSpPr>
            <a:spLocks noChangeArrowheads="1" noChangeShapeType="1" noTextEdit="1"/>
          </p:cNvSpPr>
          <p:nvPr/>
        </p:nvSpPr>
        <p:spPr bwMode="auto">
          <a:xfrm>
            <a:off x="3048000" y="3390900"/>
            <a:ext cx="3276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= 25g  ÷  50mL</a:t>
            </a:r>
          </a:p>
        </p:txBody>
      </p:sp>
      <p:sp>
        <p:nvSpPr>
          <p:cNvPr id="362503" name="WordArt 7"/>
          <p:cNvSpPr>
            <a:spLocks noChangeArrowheads="1" noChangeShapeType="1" noTextEdit="1"/>
          </p:cNvSpPr>
          <p:nvPr/>
        </p:nvSpPr>
        <p:spPr bwMode="auto">
          <a:xfrm>
            <a:off x="3033713" y="4495800"/>
            <a:ext cx="3276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= 0.5 g/mL</a:t>
            </a:r>
          </a:p>
        </p:txBody>
      </p:sp>
      <p:sp>
        <p:nvSpPr>
          <p:cNvPr id="362504" name="WordArt 8"/>
          <p:cNvSpPr>
            <a:spLocks noChangeArrowheads="1" noChangeShapeType="1" noTextEdit="1"/>
          </p:cNvSpPr>
          <p:nvPr/>
        </p:nvSpPr>
        <p:spPr bwMode="auto">
          <a:xfrm>
            <a:off x="1600200" y="5562600"/>
            <a:ext cx="6553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it will FLOAT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1" grpId="0" animBg="1"/>
      <p:bldP spid="362502" grpId="0" animBg="1"/>
      <p:bldP spid="362503" grpId="0" animBg="1"/>
      <p:bldP spid="36250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0" y="685800"/>
            <a:ext cx="7669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Phases of Matter &amp; Density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>
              <a:latin typeface="Horseradish" pitchFamily="2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083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During which phase of matter (solid,</a:t>
            </a:r>
          </a:p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liquid, or gas) are most materials:</a:t>
            </a:r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5029200" y="3581400"/>
            <a:ext cx="304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least dense?</a:t>
            </a:r>
          </a:p>
        </p:txBody>
      </p:sp>
      <p:sp>
        <p:nvSpPr>
          <p:cNvPr id="89094" name="WordArt 6" descr="E16-28"/>
          <p:cNvSpPr>
            <a:spLocks noChangeArrowheads="1" noChangeShapeType="1" noTextEdit="1"/>
          </p:cNvSpPr>
          <p:nvPr/>
        </p:nvSpPr>
        <p:spPr bwMode="auto">
          <a:xfrm>
            <a:off x="1066800" y="3581400"/>
            <a:ext cx="304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most dense?</a:t>
            </a:r>
          </a:p>
        </p:txBody>
      </p:sp>
      <p:sp>
        <p:nvSpPr>
          <p:cNvPr id="364551" name="WordArt 7"/>
          <p:cNvSpPr>
            <a:spLocks noChangeArrowheads="1" noChangeShapeType="1" noTextEdit="1"/>
          </p:cNvSpPr>
          <p:nvPr/>
        </p:nvSpPr>
        <p:spPr bwMode="auto">
          <a:xfrm>
            <a:off x="1447800" y="4800600"/>
            <a:ext cx="2057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solid</a:t>
            </a:r>
          </a:p>
        </p:txBody>
      </p:sp>
      <p:sp>
        <p:nvSpPr>
          <p:cNvPr id="364552" name="WordArt 8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2057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gas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1" grpId="0" animBg="1"/>
      <p:bldP spid="36455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the_world_as_it_turns_q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5800725"/>
            <a:ext cx="9144000" cy="1057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2216150" y="323850"/>
            <a:ext cx="5053013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Latitude &amp; Longitude</a:t>
            </a:r>
          </a:p>
        </p:txBody>
      </p:sp>
      <p:sp>
        <p:nvSpPr>
          <p:cNvPr id="91141" name="WordArt 6"/>
          <p:cNvSpPr>
            <a:spLocks noChangeArrowheads="1" noChangeShapeType="1" noTextEdit="1"/>
          </p:cNvSpPr>
          <p:nvPr/>
        </p:nvSpPr>
        <p:spPr bwMode="auto">
          <a:xfrm>
            <a:off x="2257425" y="64770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©Mark Place, 2008-2009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2819400"/>
            <a:ext cx="5029200" cy="12001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Notes packet </a:t>
            </a:r>
          </a:p>
          <a:p>
            <a:pPr eaLnBrk="1" hangingPunct="1">
              <a:defRPr/>
            </a:pPr>
            <a:r>
              <a:rPr lang="en-US" dirty="0"/>
              <a:t>p. 22 – What is Latitude Do Now/HW</a:t>
            </a:r>
          </a:p>
          <a:p>
            <a:pPr eaLnBrk="1" hangingPunct="1">
              <a:defRPr/>
            </a:pPr>
            <a:r>
              <a:rPr lang="en-US" dirty="0"/>
              <a:t>p. 23 – What is Longitude Do Now/HW</a:t>
            </a:r>
          </a:p>
          <a:p>
            <a:pPr eaLnBrk="1" hangingPunct="1">
              <a:defRPr/>
            </a:pPr>
            <a:r>
              <a:rPr lang="en-US" dirty="0"/>
              <a:t>p. 24 – Plotting Latitude and Longitude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the_world_as_it_turns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3187" name="Picture 3" descr="smart_guy_teaching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14600" y="762000"/>
            <a:ext cx="6324600" cy="5016500"/>
          </a:xfrm>
          <a:prstGeom prst="rect">
            <a:avLst/>
          </a:prstGeom>
          <a:solidFill>
            <a:schemeClr val="bg1">
              <a:alpha val="5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Elephant" pitchFamily="18" charset="0"/>
              </a:rPr>
              <a:t>Latitude and Longitude </a:t>
            </a:r>
            <a:r>
              <a:rPr lang="en-US" altLang="en-US" sz="4000" dirty="0" smtClean="0">
                <a:solidFill>
                  <a:schemeClr val="tx1">
                    <a:lumMod val="50000"/>
                  </a:schemeClr>
                </a:solidFill>
                <a:latin typeface="Elephant" pitchFamily="18" charset="0"/>
              </a:rPr>
              <a:t>is the </a:t>
            </a:r>
            <a:r>
              <a:rPr lang="en-US" altLang="en-US" sz="4000" dirty="0" smtClean="0">
                <a:solidFill>
                  <a:srgbClr val="FF0000"/>
                </a:solidFill>
                <a:latin typeface="Elephant" pitchFamily="18" charset="0"/>
              </a:rPr>
              <a:t>coordinate system </a:t>
            </a:r>
            <a:r>
              <a:rPr lang="en-US" altLang="en-US" sz="4000" dirty="0" smtClean="0">
                <a:solidFill>
                  <a:srgbClr val="000000"/>
                </a:solidFill>
                <a:latin typeface="Elephant" pitchFamily="18" charset="0"/>
              </a:rPr>
              <a:t>used to locate any point on Earth.</a:t>
            </a:r>
          </a:p>
          <a:p>
            <a:pPr algn="ctr" eaLnBrk="1" hangingPunct="1"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Elephant" pitchFamily="18" charset="0"/>
              </a:rPr>
              <a:t>(example: GPS)</a:t>
            </a:r>
          </a:p>
          <a:p>
            <a:pPr algn="ctr" eaLnBrk="1" hangingPunct="1">
              <a:defRPr/>
            </a:pPr>
            <a:endParaRPr lang="en-US" altLang="en-US" sz="4000" dirty="0" smtClean="0">
              <a:solidFill>
                <a:srgbClr val="000000"/>
              </a:solidFill>
              <a:latin typeface="Elephant" pitchFamily="18" charset="0"/>
            </a:endParaRPr>
          </a:p>
          <a:p>
            <a:pPr algn="ctr" eaLnBrk="1" hangingPunct="1"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Elephant" pitchFamily="18" charset="0"/>
              </a:rPr>
              <a:t>How is latitude measured?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the_world_as_it_turns_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5235" name="WordArt 3"/>
          <p:cNvSpPr>
            <a:spLocks noChangeArrowheads="1" noChangeShapeType="1" noTextEdit="1"/>
          </p:cNvSpPr>
          <p:nvPr/>
        </p:nvSpPr>
        <p:spPr bwMode="auto">
          <a:xfrm>
            <a:off x="411163" y="942975"/>
            <a:ext cx="8320087" cy="315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What are Latitude lines? </a:t>
            </a:r>
          </a:p>
          <a:p>
            <a:pPr algn="ctr"/>
            <a:endParaRPr 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reen Mountain 3"/>
            </a:endParaRP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Latitude lines are parallel to the </a:t>
            </a:r>
          </a:p>
        </p:txBody>
      </p:sp>
      <p:sp>
        <p:nvSpPr>
          <p:cNvPr id="382982" name="WordArt 6"/>
          <p:cNvSpPr>
            <a:spLocks noChangeArrowheads="1" noChangeShapeType="1" noTextEdit="1"/>
          </p:cNvSpPr>
          <p:nvPr/>
        </p:nvSpPr>
        <p:spPr bwMode="auto">
          <a:xfrm>
            <a:off x="3533775" y="4738688"/>
            <a:ext cx="207645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Equator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ChangeArrowheads="1"/>
          </p:cNvSpPr>
          <p:nvPr/>
        </p:nvSpPr>
        <p:spPr bwMode="auto">
          <a:xfrm>
            <a:off x="1676400" y="0"/>
            <a:ext cx="74676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  <a:latin typeface="Ethnocentric" pitchFamily="2" charset="0"/>
            </a:endParaRP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36433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Ethnocentric"/>
              </a:rPr>
              <a:t>Cyclic events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49513" y="1219200"/>
            <a:ext cx="60626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Waltograph UI" pitchFamily="66" charset="0"/>
              </a:rPr>
              <a:t>Give three real-life, </a:t>
            </a:r>
          </a:p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Waltograph UI" pitchFamily="66" charset="0"/>
              </a:rPr>
              <a:t>earth science, examples </a:t>
            </a:r>
          </a:p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Waltograph UI" pitchFamily="66" charset="0"/>
              </a:rPr>
              <a:t>of cyclic events</a:t>
            </a:r>
          </a:p>
        </p:txBody>
      </p:sp>
      <p:sp>
        <p:nvSpPr>
          <p:cNvPr id="489477" name="WordArt 5"/>
          <p:cNvSpPr>
            <a:spLocks noChangeArrowheads="1" noChangeShapeType="1" noTextEdit="1"/>
          </p:cNvSpPr>
          <p:nvPr/>
        </p:nvSpPr>
        <p:spPr bwMode="auto">
          <a:xfrm>
            <a:off x="2362200" y="3114675"/>
            <a:ext cx="36957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phases of moon</a:t>
            </a:r>
          </a:p>
        </p:txBody>
      </p:sp>
      <p:sp>
        <p:nvSpPr>
          <p:cNvPr id="489478" name="WordArt 6"/>
          <p:cNvSpPr>
            <a:spLocks noChangeArrowheads="1" noChangeShapeType="1" noTextEdit="1"/>
          </p:cNvSpPr>
          <p:nvPr/>
        </p:nvSpPr>
        <p:spPr bwMode="auto">
          <a:xfrm>
            <a:off x="2057400" y="5943600"/>
            <a:ext cx="36957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sunrise &amp; sunset</a:t>
            </a:r>
          </a:p>
        </p:txBody>
      </p:sp>
      <p:sp>
        <p:nvSpPr>
          <p:cNvPr id="489479" name="WordArt 7"/>
          <p:cNvSpPr>
            <a:spLocks noChangeArrowheads="1" noChangeShapeType="1" noTextEdit="1"/>
          </p:cNvSpPr>
          <p:nvPr/>
        </p:nvSpPr>
        <p:spPr bwMode="auto">
          <a:xfrm>
            <a:off x="3048000" y="4876800"/>
            <a:ext cx="3695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sunspots</a:t>
            </a:r>
          </a:p>
        </p:txBody>
      </p:sp>
      <p:sp>
        <p:nvSpPr>
          <p:cNvPr id="489480" name="WordArt 8"/>
          <p:cNvSpPr>
            <a:spLocks noChangeArrowheads="1" noChangeShapeType="1" noTextEdit="1"/>
          </p:cNvSpPr>
          <p:nvPr/>
        </p:nvSpPr>
        <p:spPr bwMode="auto">
          <a:xfrm>
            <a:off x="4572000" y="3886200"/>
            <a:ext cx="3695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yearly temperatures</a:t>
            </a:r>
          </a:p>
        </p:txBody>
      </p:sp>
      <p:sp>
        <p:nvSpPr>
          <p:cNvPr id="489481" name="WordArt 9"/>
          <p:cNvSpPr>
            <a:spLocks noChangeArrowheads="1" noChangeShapeType="1" noTextEdit="1"/>
          </p:cNvSpPr>
          <p:nvPr/>
        </p:nvSpPr>
        <p:spPr bwMode="auto">
          <a:xfrm>
            <a:off x="6019800" y="54864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tides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7" grpId="0" animBg="1"/>
      <p:bldP spid="489478" grpId="0" animBg="1"/>
      <p:bldP spid="489479" grpId="0" animBg="1"/>
      <p:bldP spid="489480" grpId="0" animBg="1"/>
      <p:bldP spid="48948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the_world_as_it_turns_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411163" y="942975"/>
            <a:ext cx="8320087" cy="315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The </a:t>
            </a:r>
            <a:r>
              <a:rPr lang="en-US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Equator </a:t>
            </a:r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is the Zero degree line of  Latitude :</a:t>
            </a:r>
          </a:p>
          <a:p>
            <a:pPr algn="ctr" eaLnBrk="1" hangingPunct="1">
              <a:defRPr/>
            </a:pPr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How is latitude measured?</a:t>
            </a:r>
          </a:p>
          <a:p>
            <a:pPr algn="ctr" eaLnBrk="1" hangingPunct="1">
              <a:defRPr/>
            </a:pPr>
            <a:endParaRPr lang="en-US" sz="36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reen Mountain 3"/>
            </a:endParaRPr>
          </a:p>
          <a:p>
            <a:pPr algn="ctr" eaLnBrk="1" hangingPunct="1">
              <a:defRPr/>
            </a:pPr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and</a:t>
            </a:r>
          </a:p>
          <a:p>
            <a:pPr algn="ctr" eaLnBrk="1" hangingPunct="1">
              <a:defRPr/>
            </a:pPr>
            <a:endParaRPr lang="en-US" sz="36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reen Mountain 3"/>
            </a:endParaRPr>
          </a:p>
          <a:p>
            <a:pPr algn="ctr" eaLnBrk="1" hangingPunct="1">
              <a:defRPr/>
            </a:pPr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of the</a:t>
            </a:r>
          </a:p>
        </p:txBody>
      </p:sp>
      <p:sp>
        <p:nvSpPr>
          <p:cNvPr id="382980" name="WordArt 4"/>
          <p:cNvSpPr>
            <a:spLocks noChangeArrowheads="1" noChangeShapeType="1" noTextEdit="1"/>
          </p:cNvSpPr>
          <p:nvPr/>
        </p:nvSpPr>
        <p:spPr bwMode="auto">
          <a:xfrm>
            <a:off x="1833563" y="2219325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North</a:t>
            </a:r>
          </a:p>
        </p:txBody>
      </p:sp>
      <p:sp>
        <p:nvSpPr>
          <p:cNvPr id="382981" name="WordArt 5"/>
          <p:cNvSpPr>
            <a:spLocks noChangeArrowheads="1" noChangeShapeType="1" noTextEdit="1"/>
          </p:cNvSpPr>
          <p:nvPr/>
        </p:nvSpPr>
        <p:spPr bwMode="auto">
          <a:xfrm>
            <a:off x="6057900" y="2200275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South</a:t>
            </a:r>
          </a:p>
        </p:txBody>
      </p:sp>
      <p:sp>
        <p:nvSpPr>
          <p:cNvPr id="382982" name="WordArt 6"/>
          <p:cNvSpPr>
            <a:spLocks noChangeArrowheads="1" noChangeShapeType="1" noTextEdit="1"/>
          </p:cNvSpPr>
          <p:nvPr/>
        </p:nvSpPr>
        <p:spPr bwMode="auto">
          <a:xfrm>
            <a:off x="3533775" y="4738688"/>
            <a:ext cx="207645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Equator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nimBg="1"/>
      <p:bldP spid="382981" grpId="0" animBg="1"/>
      <p:bldP spid="38298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the_world_as_it_turns_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9331" name="WordArt 3"/>
          <p:cNvSpPr>
            <a:spLocks noChangeArrowheads="1" noChangeShapeType="1" noTextEdit="1"/>
          </p:cNvSpPr>
          <p:nvPr/>
        </p:nvSpPr>
        <p:spPr bwMode="auto">
          <a:xfrm>
            <a:off x="411163" y="942975"/>
            <a:ext cx="8320087" cy="315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Latitude is measured</a:t>
            </a:r>
          </a:p>
          <a:p>
            <a:pPr algn="ctr"/>
            <a:endParaRPr 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reen Mountain 3"/>
            </a:endParaRP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and</a:t>
            </a:r>
          </a:p>
          <a:p>
            <a:pPr algn="ctr"/>
            <a:endParaRPr 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reen Mountain 3"/>
            </a:endParaRP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from the</a:t>
            </a:r>
          </a:p>
        </p:txBody>
      </p:sp>
      <p:sp>
        <p:nvSpPr>
          <p:cNvPr id="382980" name="WordArt 4"/>
          <p:cNvSpPr>
            <a:spLocks noChangeArrowheads="1" noChangeShapeType="1" noTextEdit="1"/>
          </p:cNvSpPr>
          <p:nvPr/>
        </p:nvSpPr>
        <p:spPr bwMode="auto">
          <a:xfrm>
            <a:off x="1833563" y="2219325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North</a:t>
            </a:r>
          </a:p>
        </p:txBody>
      </p:sp>
      <p:sp>
        <p:nvSpPr>
          <p:cNvPr id="382981" name="WordArt 5"/>
          <p:cNvSpPr>
            <a:spLocks noChangeArrowheads="1" noChangeShapeType="1" noTextEdit="1"/>
          </p:cNvSpPr>
          <p:nvPr/>
        </p:nvSpPr>
        <p:spPr bwMode="auto">
          <a:xfrm>
            <a:off x="6057900" y="2200275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South</a:t>
            </a:r>
          </a:p>
        </p:txBody>
      </p:sp>
      <p:sp>
        <p:nvSpPr>
          <p:cNvPr id="382982" name="WordArt 6"/>
          <p:cNvSpPr>
            <a:spLocks noChangeArrowheads="1" noChangeShapeType="1" noTextEdit="1"/>
          </p:cNvSpPr>
          <p:nvPr/>
        </p:nvSpPr>
        <p:spPr bwMode="auto">
          <a:xfrm>
            <a:off x="3533775" y="4738688"/>
            <a:ext cx="207645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Equator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829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nimBg="1"/>
      <p:bldP spid="382981" grpId="0" animBg="1"/>
      <p:bldP spid="38298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026" descr="the_world_as_it_turns_p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1379" name="Rectangle 1027"/>
          <p:cNvSpPr>
            <a:spLocks noChangeArrowheads="1"/>
          </p:cNvSpPr>
          <p:nvPr/>
        </p:nvSpPr>
        <p:spPr bwMode="auto">
          <a:xfrm>
            <a:off x="357188" y="1144588"/>
            <a:ext cx="6572250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101380" name="Group 1028"/>
          <p:cNvGrpSpPr>
            <a:grpSpLocks noChangeAspect="1"/>
          </p:cNvGrpSpPr>
          <p:nvPr/>
        </p:nvGrpSpPr>
        <p:grpSpPr bwMode="auto">
          <a:xfrm>
            <a:off x="209550" y="849313"/>
            <a:ext cx="6865938" cy="5157787"/>
            <a:chOff x="2520" y="4320"/>
            <a:chExt cx="8363" cy="6282"/>
          </a:xfrm>
        </p:grpSpPr>
        <p:sp>
          <p:nvSpPr>
            <p:cNvPr id="101388" name="AutoShape 1029"/>
            <p:cNvSpPr>
              <a:spLocks noChangeAspect="1" noChangeArrowheads="1" noTextEdit="1"/>
            </p:cNvSpPr>
            <p:nvPr/>
          </p:nvSpPr>
          <p:spPr bwMode="auto">
            <a:xfrm>
              <a:off x="2520" y="4320"/>
              <a:ext cx="8355" cy="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1389" name="Picture 10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0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0" name="Picture 10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8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1" name="Picture 10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2" name="Picture 103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393" name="Rectangle 1034"/>
            <p:cNvSpPr>
              <a:spLocks noChangeArrowheads="1"/>
            </p:cNvSpPr>
            <p:nvPr/>
          </p:nvSpPr>
          <p:spPr bwMode="auto">
            <a:xfrm>
              <a:off x="2760" y="4720"/>
              <a:ext cx="7680" cy="57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1394" name="Line 1035"/>
            <p:cNvSpPr>
              <a:spLocks noChangeShapeType="1"/>
            </p:cNvSpPr>
            <p:nvPr/>
          </p:nvSpPr>
          <p:spPr bwMode="auto">
            <a:xfrm>
              <a:off x="6600" y="4720"/>
              <a:ext cx="0" cy="57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Line 1036"/>
            <p:cNvSpPr>
              <a:spLocks noChangeShapeType="1"/>
            </p:cNvSpPr>
            <p:nvPr/>
          </p:nvSpPr>
          <p:spPr bwMode="auto">
            <a:xfrm>
              <a:off x="30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6" name="Line 1037"/>
            <p:cNvSpPr>
              <a:spLocks noChangeShapeType="1"/>
            </p:cNvSpPr>
            <p:nvPr/>
          </p:nvSpPr>
          <p:spPr bwMode="auto">
            <a:xfrm>
              <a:off x="34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7" name="Line 1038"/>
            <p:cNvSpPr>
              <a:spLocks noChangeShapeType="1"/>
            </p:cNvSpPr>
            <p:nvPr/>
          </p:nvSpPr>
          <p:spPr bwMode="auto">
            <a:xfrm>
              <a:off x="37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8" name="Line 1039"/>
            <p:cNvSpPr>
              <a:spLocks noChangeShapeType="1"/>
            </p:cNvSpPr>
            <p:nvPr/>
          </p:nvSpPr>
          <p:spPr bwMode="auto">
            <a:xfrm>
              <a:off x="40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9" name="Line 1040"/>
            <p:cNvSpPr>
              <a:spLocks noChangeShapeType="1"/>
            </p:cNvSpPr>
            <p:nvPr/>
          </p:nvSpPr>
          <p:spPr bwMode="auto">
            <a:xfrm>
              <a:off x="43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0" name="Line 1041"/>
            <p:cNvSpPr>
              <a:spLocks noChangeShapeType="1"/>
            </p:cNvSpPr>
            <p:nvPr/>
          </p:nvSpPr>
          <p:spPr bwMode="auto">
            <a:xfrm>
              <a:off x="46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1" name="Line 1042"/>
            <p:cNvSpPr>
              <a:spLocks noChangeShapeType="1"/>
            </p:cNvSpPr>
            <p:nvPr/>
          </p:nvSpPr>
          <p:spPr bwMode="auto">
            <a:xfrm>
              <a:off x="50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2" name="Line 1043"/>
            <p:cNvSpPr>
              <a:spLocks noChangeShapeType="1"/>
            </p:cNvSpPr>
            <p:nvPr/>
          </p:nvSpPr>
          <p:spPr bwMode="auto">
            <a:xfrm>
              <a:off x="53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3" name="Line 1044"/>
            <p:cNvSpPr>
              <a:spLocks noChangeShapeType="1"/>
            </p:cNvSpPr>
            <p:nvPr/>
          </p:nvSpPr>
          <p:spPr bwMode="auto">
            <a:xfrm>
              <a:off x="56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4" name="Line 1045"/>
            <p:cNvSpPr>
              <a:spLocks noChangeShapeType="1"/>
            </p:cNvSpPr>
            <p:nvPr/>
          </p:nvSpPr>
          <p:spPr bwMode="auto">
            <a:xfrm>
              <a:off x="59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5" name="Line 1046"/>
            <p:cNvSpPr>
              <a:spLocks noChangeShapeType="1"/>
            </p:cNvSpPr>
            <p:nvPr/>
          </p:nvSpPr>
          <p:spPr bwMode="auto">
            <a:xfrm>
              <a:off x="62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6" name="Line 1047"/>
            <p:cNvSpPr>
              <a:spLocks noChangeShapeType="1"/>
            </p:cNvSpPr>
            <p:nvPr/>
          </p:nvSpPr>
          <p:spPr bwMode="auto">
            <a:xfrm>
              <a:off x="69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7" name="Line 1048"/>
            <p:cNvSpPr>
              <a:spLocks noChangeShapeType="1"/>
            </p:cNvSpPr>
            <p:nvPr/>
          </p:nvSpPr>
          <p:spPr bwMode="auto">
            <a:xfrm>
              <a:off x="72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8" name="Line 1049"/>
            <p:cNvSpPr>
              <a:spLocks noChangeShapeType="1"/>
            </p:cNvSpPr>
            <p:nvPr/>
          </p:nvSpPr>
          <p:spPr bwMode="auto">
            <a:xfrm>
              <a:off x="75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9" name="Line 1050"/>
            <p:cNvSpPr>
              <a:spLocks noChangeShapeType="1"/>
            </p:cNvSpPr>
            <p:nvPr/>
          </p:nvSpPr>
          <p:spPr bwMode="auto">
            <a:xfrm>
              <a:off x="78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0" name="Line 1051"/>
            <p:cNvSpPr>
              <a:spLocks noChangeShapeType="1"/>
            </p:cNvSpPr>
            <p:nvPr/>
          </p:nvSpPr>
          <p:spPr bwMode="auto">
            <a:xfrm>
              <a:off x="82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1" name="Line 1052"/>
            <p:cNvSpPr>
              <a:spLocks noChangeShapeType="1"/>
            </p:cNvSpPr>
            <p:nvPr/>
          </p:nvSpPr>
          <p:spPr bwMode="auto">
            <a:xfrm>
              <a:off x="85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2" name="Line 1053"/>
            <p:cNvSpPr>
              <a:spLocks noChangeShapeType="1"/>
            </p:cNvSpPr>
            <p:nvPr/>
          </p:nvSpPr>
          <p:spPr bwMode="auto">
            <a:xfrm>
              <a:off x="88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3" name="Line 1054"/>
            <p:cNvSpPr>
              <a:spLocks noChangeShapeType="1"/>
            </p:cNvSpPr>
            <p:nvPr/>
          </p:nvSpPr>
          <p:spPr bwMode="auto">
            <a:xfrm>
              <a:off x="91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4" name="Line 1055"/>
            <p:cNvSpPr>
              <a:spLocks noChangeShapeType="1"/>
            </p:cNvSpPr>
            <p:nvPr/>
          </p:nvSpPr>
          <p:spPr bwMode="auto">
            <a:xfrm>
              <a:off x="94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5" name="Line 1056"/>
            <p:cNvSpPr>
              <a:spLocks noChangeShapeType="1"/>
            </p:cNvSpPr>
            <p:nvPr/>
          </p:nvSpPr>
          <p:spPr bwMode="auto">
            <a:xfrm>
              <a:off x="98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6" name="Line 1057"/>
            <p:cNvSpPr>
              <a:spLocks noChangeShapeType="1"/>
            </p:cNvSpPr>
            <p:nvPr/>
          </p:nvSpPr>
          <p:spPr bwMode="auto">
            <a:xfrm>
              <a:off x="101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7" name="Line 1058"/>
            <p:cNvSpPr>
              <a:spLocks noChangeShapeType="1"/>
            </p:cNvSpPr>
            <p:nvPr/>
          </p:nvSpPr>
          <p:spPr bwMode="auto">
            <a:xfrm>
              <a:off x="2760" y="7600"/>
              <a:ext cx="7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8" name="Line 1059"/>
            <p:cNvSpPr>
              <a:spLocks noChangeShapeType="1"/>
            </p:cNvSpPr>
            <p:nvPr/>
          </p:nvSpPr>
          <p:spPr bwMode="auto">
            <a:xfrm>
              <a:off x="2760" y="72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9" name="Line 1060"/>
            <p:cNvSpPr>
              <a:spLocks noChangeShapeType="1"/>
            </p:cNvSpPr>
            <p:nvPr/>
          </p:nvSpPr>
          <p:spPr bwMode="auto">
            <a:xfrm>
              <a:off x="2760" y="69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0" name="Line 1061"/>
            <p:cNvSpPr>
              <a:spLocks noChangeShapeType="1"/>
            </p:cNvSpPr>
            <p:nvPr/>
          </p:nvSpPr>
          <p:spPr bwMode="auto">
            <a:xfrm>
              <a:off x="2760" y="66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1" name="Line 1062"/>
            <p:cNvSpPr>
              <a:spLocks noChangeShapeType="1"/>
            </p:cNvSpPr>
            <p:nvPr/>
          </p:nvSpPr>
          <p:spPr bwMode="auto">
            <a:xfrm>
              <a:off x="2760" y="63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2" name="Line 1063"/>
            <p:cNvSpPr>
              <a:spLocks noChangeShapeType="1"/>
            </p:cNvSpPr>
            <p:nvPr/>
          </p:nvSpPr>
          <p:spPr bwMode="auto">
            <a:xfrm>
              <a:off x="2760" y="60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3" name="Line 1064"/>
            <p:cNvSpPr>
              <a:spLocks noChangeShapeType="1"/>
            </p:cNvSpPr>
            <p:nvPr/>
          </p:nvSpPr>
          <p:spPr bwMode="auto">
            <a:xfrm>
              <a:off x="2760" y="56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4" name="Line 1065"/>
            <p:cNvSpPr>
              <a:spLocks noChangeShapeType="1"/>
            </p:cNvSpPr>
            <p:nvPr/>
          </p:nvSpPr>
          <p:spPr bwMode="auto">
            <a:xfrm>
              <a:off x="2760" y="53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5" name="Line 1066"/>
            <p:cNvSpPr>
              <a:spLocks noChangeShapeType="1"/>
            </p:cNvSpPr>
            <p:nvPr/>
          </p:nvSpPr>
          <p:spPr bwMode="auto">
            <a:xfrm>
              <a:off x="2760" y="50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6" name="Line 1067"/>
            <p:cNvSpPr>
              <a:spLocks noChangeShapeType="1"/>
            </p:cNvSpPr>
            <p:nvPr/>
          </p:nvSpPr>
          <p:spPr bwMode="auto">
            <a:xfrm>
              <a:off x="2760" y="101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7" name="Line 1068"/>
            <p:cNvSpPr>
              <a:spLocks noChangeShapeType="1"/>
            </p:cNvSpPr>
            <p:nvPr/>
          </p:nvSpPr>
          <p:spPr bwMode="auto">
            <a:xfrm>
              <a:off x="2760" y="98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8" name="Line 1069"/>
            <p:cNvSpPr>
              <a:spLocks noChangeShapeType="1"/>
            </p:cNvSpPr>
            <p:nvPr/>
          </p:nvSpPr>
          <p:spPr bwMode="auto">
            <a:xfrm>
              <a:off x="2760" y="95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9" name="Line 1070"/>
            <p:cNvSpPr>
              <a:spLocks noChangeShapeType="1"/>
            </p:cNvSpPr>
            <p:nvPr/>
          </p:nvSpPr>
          <p:spPr bwMode="auto">
            <a:xfrm>
              <a:off x="2760" y="92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0" name="Line 1071"/>
            <p:cNvSpPr>
              <a:spLocks noChangeShapeType="1"/>
            </p:cNvSpPr>
            <p:nvPr/>
          </p:nvSpPr>
          <p:spPr bwMode="auto">
            <a:xfrm>
              <a:off x="2760" y="88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1" name="Line 1072"/>
            <p:cNvSpPr>
              <a:spLocks noChangeShapeType="1"/>
            </p:cNvSpPr>
            <p:nvPr/>
          </p:nvSpPr>
          <p:spPr bwMode="auto">
            <a:xfrm>
              <a:off x="2760" y="85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2" name="Line 1073"/>
            <p:cNvSpPr>
              <a:spLocks noChangeShapeType="1"/>
            </p:cNvSpPr>
            <p:nvPr/>
          </p:nvSpPr>
          <p:spPr bwMode="auto">
            <a:xfrm>
              <a:off x="2760" y="82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3" name="Line 1074"/>
            <p:cNvSpPr>
              <a:spLocks noChangeShapeType="1"/>
            </p:cNvSpPr>
            <p:nvPr/>
          </p:nvSpPr>
          <p:spPr bwMode="auto">
            <a:xfrm>
              <a:off x="2760" y="79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4" name="Text Box 1075"/>
            <p:cNvSpPr txBox="1">
              <a:spLocks noChangeArrowheads="1"/>
            </p:cNvSpPr>
            <p:nvPr/>
          </p:nvSpPr>
          <p:spPr bwMode="auto">
            <a:xfrm>
              <a:off x="10519" y="711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01435" name="Text Box 1076"/>
            <p:cNvSpPr txBox="1">
              <a:spLocks noChangeArrowheads="1"/>
            </p:cNvSpPr>
            <p:nvPr/>
          </p:nvSpPr>
          <p:spPr bwMode="auto">
            <a:xfrm>
              <a:off x="10519" y="775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01436" name="Text Box 1077"/>
            <p:cNvSpPr txBox="1">
              <a:spLocks noChangeArrowheads="1"/>
            </p:cNvSpPr>
            <p:nvPr/>
          </p:nvSpPr>
          <p:spPr bwMode="auto">
            <a:xfrm>
              <a:off x="10519" y="67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01437" name="Text Box 1078"/>
            <p:cNvSpPr txBox="1">
              <a:spLocks noChangeArrowheads="1"/>
            </p:cNvSpPr>
            <p:nvPr/>
          </p:nvSpPr>
          <p:spPr bwMode="auto">
            <a:xfrm>
              <a:off x="10519" y="807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01438" name="Text Box 1079"/>
            <p:cNvSpPr txBox="1">
              <a:spLocks noChangeArrowheads="1"/>
            </p:cNvSpPr>
            <p:nvPr/>
          </p:nvSpPr>
          <p:spPr bwMode="auto">
            <a:xfrm>
              <a:off x="10519" y="7433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01439" name="Text Box 1080"/>
            <p:cNvSpPr txBox="1">
              <a:spLocks noChangeArrowheads="1"/>
            </p:cNvSpPr>
            <p:nvPr/>
          </p:nvSpPr>
          <p:spPr bwMode="auto">
            <a:xfrm>
              <a:off x="10519" y="839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1440" name="Text Box 1081"/>
            <p:cNvSpPr txBox="1">
              <a:spLocks noChangeArrowheads="1"/>
            </p:cNvSpPr>
            <p:nvPr/>
          </p:nvSpPr>
          <p:spPr bwMode="auto">
            <a:xfrm>
              <a:off x="10519" y="871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01441" name="Text Box 1082"/>
            <p:cNvSpPr txBox="1">
              <a:spLocks noChangeArrowheads="1"/>
            </p:cNvSpPr>
            <p:nvPr/>
          </p:nvSpPr>
          <p:spPr bwMode="auto">
            <a:xfrm>
              <a:off x="10519" y="903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01442" name="Text Box 1083"/>
            <p:cNvSpPr txBox="1">
              <a:spLocks noChangeArrowheads="1"/>
            </p:cNvSpPr>
            <p:nvPr/>
          </p:nvSpPr>
          <p:spPr bwMode="auto">
            <a:xfrm>
              <a:off x="10519" y="935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1443" name="Text Box 1084"/>
            <p:cNvSpPr txBox="1">
              <a:spLocks noChangeArrowheads="1"/>
            </p:cNvSpPr>
            <p:nvPr/>
          </p:nvSpPr>
          <p:spPr bwMode="auto">
            <a:xfrm>
              <a:off x="10519" y="967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01444" name="Text Box 1085"/>
            <p:cNvSpPr txBox="1">
              <a:spLocks noChangeArrowheads="1"/>
            </p:cNvSpPr>
            <p:nvPr/>
          </p:nvSpPr>
          <p:spPr bwMode="auto">
            <a:xfrm>
              <a:off x="10519" y="99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01445" name="Text Box 1086"/>
            <p:cNvSpPr txBox="1">
              <a:spLocks noChangeArrowheads="1"/>
            </p:cNvSpPr>
            <p:nvPr/>
          </p:nvSpPr>
          <p:spPr bwMode="auto">
            <a:xfrm>
              <a:off x="10519" y="10312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1446" name="Text Box 1087"/>
            <p:cNvSpPr txBox="1">
              <a:spLocks noChangeArrowheads="1"/>
            </p:cNvSpPr>
            <p:nvPr/>
          </p:nvSpPr>
          <p:spPr bwMode="auto">
            <a:xfrm>
              <a:off x="10519" y="648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1447" name="Text Box 1088"/>
            <p:cNvSpPr txBox="1">
              <a:spLocks noChangeArrowheads="1"/>
            </p:cNvSpPr>
            <p:nvPr/>
          </p:nvSpPr>
          <p:spPr bwMode="auto">
            <a:xfrm>
              <a:off x="10519" y="616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01448" name="Text Box 1089"/>
            <p:cNvSpPr txBox="1">
              <a:spLocks noChangeArrowheads="1"/>
            </p:cNvSpPr>
            <p:nvPr/>
          </p:nvSpPr>
          <p:spPr bwMode="auto">
            <a:xfrm>
              <a:off x="10519" y="584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01449" name="Text Box 1090"/>
            <p:cNvSpPr txBox="1">
              <a:spLocks noChangeArrowheads="1"/>
            </p:cNvSpPr>
            <p:nvPr/>
          </p:nvSpPr>
          <p:spPr bwMode="auto">
            <a:xfrm>
              <a:off x="10519" y="552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1450" name="Text Box 1091"/>
            <p:cNvSpPr txBox="1">
              <a:spLocks noChangeArrowheads="1"/>
            </p:cNvSpPr>
            <p:nvPr/>
          </p:nvSpPr>
          <p:spPr bwMode="auto">
            <a:xfrm>
              <a:off x="10519" y="520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01451" name="Text Box 1092"/>
            <p:cNvSpPr txBox="1">
              <a:spLocks noChangeArrowheads="1"/>
            </p:cNvSpPr>
            <p:nvPr/>
          </p:nvSpPr>
          <p:spPr bwMode="auto">
            <a:xfrm>
              <a:off x="10519" y="488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01452" name="Text Box 1093"/>
            <p:cNvSpPr txBox="1">
              <a:spLocks noChangeArrowheads="1"/>
            </p:cNvSpPr>
            <p:nvPr/>
          </p:nvSpPr>
          <p:spPr bwMode="auto">
            <a:xfrm>
              <a:off x="10519" y="456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1453" name="Text Box 1094"/>
            <p:cNvSpPr txBox="1">
              <a:spLocks noChangeArrowheads="1"/>
            </p:cNvSpPr>
            <p:nvPr/>
          </p:nvSpPr>
          <p:spPr bwMode="auto">
            <a:xfrm>
              <a:off x="6439" y="4320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01454" name="Text Box 1095"/>
            <p:cNvSpPr txBox="1">
              <a:spLocks noChangeArrowheads="1"/>
            </p:cNvSpPr>
            <p:nvPr/>
          </p:nvSpPr>
          <p:spPr bwMode="auto">
            <a:xfrm>
              <a:off x="676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01455" name="Text Box 1096"/>
            <p:cNvSpPr txBox="1">
              <a:spLocks noChangeArrowheads="1"/>
            </p:cNvSpPr>
            <p:nvPr/>
          </p:nvSpPr>
          <p:spPr bwMode="auto">
            <a:xfrm>
              <a:off x="612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01456" name="Text Box 1097"/>
            <p:cNvSpPr txBox="1">
              <a:spLocks noChangeArrowheads="1"/>
            </p:cNvSpPr>
            <p:nvPr/>
          </p:nvSpPr>
          <p:spPr bwMode="auto">
            <a:xfrm>
              <a:off x="579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1457" name="Text Box 1098"/>
            <p:cNvSpPr txBox="1">
              <a:spLocks noChangeArrowheads="1"/>
            </p:cNvSpPr>
            <p:nvPr/>
          </p:nvSpPr>
          <p:spPr bwMode="auto">
            <a:xfrm>
              <a:off x="548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01458" name="Text Box 1099"/>
            <p:cNvSpPr txBox="1">
              <a:spLocks noChangeArrowheads="1"/>
            </p:cNvSpPr>
            <p:nvPr/>
          </p:nvSpPr>
          <p:spPr bwMode="auto">
            <a:xfrm>
              <a:off x="51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1459" name="Text Box 1100"/>
            <p:cNvSpPr txBox="1">
              <a:spLocks noChangeArrowheads="1"/>
            </p:cNvSpPr>
            <p:nvPr/>
          </p:nvSpPr>
          <p:spPr bwMode="auto">
            <a:xfrm>
              <a:off x="48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01460" name="Text Box 1101"/>
            <p:cNvSpPr txBox="1">
              <a:spLocks noChangeArrowheads="1"/>
            </p:cNvSpPr>
            <p:nvPr/>
          </p:nvSpPr>
          <p:spPr bwMode="auto">
            <a:xfrm>
              <a:off x="45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1461" name="Text Box 1102"/>
            <p:cNvSpPr txBox="1">
              <a:spLocks noChangeArrowheads="1"/>
            </p:cNvSpPr>
            <p:nvPr/>
          </p:nvSpPr>
          <p:spPr bwMode="auto">
            <a:xfrm>
              <a:off x="411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01462" name="Text Box 1103"/>
            <p:cNvSpPr txBox="1">
              <a:spLocks noChangeArrowheads="1"/>
            </p:cNvSpPr>
            <p:nvPr/>
          </p:nvSpPr>
          <p:spPr bwMode="auto">
            <a:xfrm>
              <a:off x="380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01463" name="Text Box 1104"/>
            <p:cNvSpPr txBox="1">
              <a:spLocks noChangeArrowheads="1"/>
            </p:cNvSpPr>
            <p:nvPr/>
          </p:nvSpPr>
          <p:spPr bwMode="auto">
            <a:xfrm>
              <a:off x="347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01464" name="Text Box 1105"/>
            <p:cNvSpPr txBox="1">
              <a:spLocks noChangeArrowheads="1"/>
            </p:cNvSpPr>
            <p:nvPr/>
          </p:nvSpPr>
          <p:spPr bwMode="auto">
            <a:xfrm>
              <a:off x="316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01465" name="Text Box 1106"/>
            <p:cNvSpPr txBox="1">
              <a:spLocks noChangeArrowheads="1"/>
            </p:cNvSpPr>
            <p:nvPr/>
          </p:nvSpPr>
          <p:spPr bwMode="auto">
            <a:xfrm>
              <a:off x="283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01466" name="Text Box 1107"/>
            <p:cNvSpPr txBox="1">
              <a:spLocks noChangeArrowheads="1"/>
            </p:cNvSpPr>
            <p:nvPr/>
          </p:nvSpPr>
          <p:spPr bwMode="auto">
            <a:xfrm>
              <a:off x="252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01467" name="Text Box 1108"/>
            <p:cNvSpPr txBox="1">
              <a:spLocks noChangeArrowheads="1"/>
            </p:cNvSpPr>
            <p:nvPr/>
          </p:nvSpPr>
          <p:spPr bwMode="auto">
            <a:xfrm>
              <a:off x="707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1468" name="Text Box 1109"/>
            <p:cNvSpPr txBox="1">
              <a:spLocks noChangeArrowheads="1"/>
            </p:cNvSpPr>
            <p:nvPr/>
          </p:nvSpPr>
          <p:spPr bwMode="auto">
            <a:xfrm>
              <a:off x="740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01469" name="Text Box 1110"/>
            <p:cNvSpPr txBox="1">
              <a:spLocks noChangeArrowheads="1"/>
            </p:cNvSpPr>
            <p:nvPr/>
          </p:nvSpPr>
          <p:spPr bwMode="auto">
            <a:xfrm>
              <a:off x="77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1470" name="Text Box 1111"/>
            <p:cNvSpPr txBox="1">
              <a:spLocks noChangeArrowheads="1"/>
            </p:cNvSpPr>
            <p:nvPr/>
          </p:nvSpPr>
          <p:spPr bwMode="auto">
            <a:xfrm>
              <a:off x="80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01471" name="Text Box 1112"/>
            <p:cNvSpPr txBox="1">
              <a:spLocks noChangeArrowheads="1"/>
            </p:cNvSpPr>
            <p:nvPr/>
          </p:nvSpPr>
          <p:spPr bwMode="auto">
            <a:xfrm>
              <a:off x="83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1472" name="Text Box 1113"/>
            <p:cNvSpPr txBox="1">
              <a:spLocks noChangeArrowheads="1"/>
            </p:cNvSpPr>
            <p:nvPr/>
          </p:nvSpPr>
          <p:spPr bwMode="auto">
            <a:xfrm>
              <a:off x="859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01473" name="Text Box 1114"/>
            <p:cNvSpPr txBox="1">
              <a:spLocks noChangeArrowheads="1"/>
            </p:cNvSpPr>
            <p:nvPr/>
          </p:nvSpPr>
          <p:spPr bwMode="auto">
            <a:xfrm>
              <a:off x="892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01474" name="Text Box 1115"/>
            <p:cNvSpPr txBox="1">
              <a:spLocks noChangeArrowheads="1"/>
            </p:cNvSpPr>
            <p:nvPr/>
          </p:nvSpPr>
          <p:spPr bwMode="auto">
            <a:xfrm>
              <a:off x="9239" y="4480"/>
              <a:ext cx="50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01475" name="Text Box 1116"/>
            <p:cNvSpPr txBox="1">
              <a:spLocks noChangeArrowheads="1"/>
            </p:cNvSpPr>
            <p:nvPr/>
          </p:nvSpPr>
          <p:spPr bwMode="auto">
            <a:xfrm>
              <a:off x="956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01476" name="Text Box 1117"/>
            <p:cNvSpPr txBox="1">
              <a:spLocks noChangeArrowheads="1"/>
            </p:cNvSpPr>
            <p:nvPr/>
          </p:nvSpPr>
          <p:spPr bwMode="auto">
            <a:xfrm>
              <a:off x="9879" y="4480"/>
              <a:ext cx="48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01477" name="Text Box 1118"/>
            <p:cNvSpPr txBox="1">
              <a:spLocks noChangeArrowheads="1"/>
            </p:cNvSpPr>
            <p:nvPr/>
          </p:nvSpPr>
          <p:spPr bwMode="auto">
            <a:xfrm>
              <a:off x="10279" y="4320"/>
              <a:ext cx="4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01478" name="Text Box 1119"/>
            <p:cNvSpPr txBox="1">
              <a:spLocks noChangeArrowheads="1"/>
            </p:cNvSpPr>
            <p:nvPr/>
          </p:nvSpPr>
          <p:spPr bwMode="auto">
            <a:xfrm>
              <a:off x="5302" y="5354"/>
              <a:ext cx="33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01479" name="Rectangle 1120"/>
            <p:cNvSpPr>
              <a:spLocks noChangeArrowheads="1"/>
            </p:cNvSpPr>
            <p:nvPr/>
          </p:nvSpPr>
          <p:spPr bwMode="auto">
            <a:xfrm>
              <a:off x="8040" y="6750"/>
              <a:ext cx="325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F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01480" name="Text Box 1121"/>
            <p:cNvSpPr txBox="1">
              <a:spLocks noChangeArrowheads="1"/>
            </p:cNvSpPr>
            <p:nvPr/>
          </p:nvSpPr>
          <p:spPr bwMode="auto">
            <a:xfrm>
              <a:off x="3560" y="7760"/>
              <a:ext cx="36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G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01481" name="Text Box 1122"/>
            <p:cNvSpPr txBox="1">
              <a:spLocks noChangeArrowheads="1"/>
            </p:cNvSpPr>
            <p:nvPr/>
          </p:nvSpPr>
          <p:spPr bwMode="auto">
            <a:xfrm>
              <a:off x="6760" y="9600"/>
              <a:ext cx="35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endParaRPr lang="en-US" altLang="en-US">
                <a:cs typeface="Times New Roman" pitchFamily="18" charset="0"/>
              </a:endParaRPr>
            </a:p>
          </p:txBody>
        </p:sp>
      </p:grpSp>
      <p:sp>
        <p:nvSpPr>
          <p:cNvPr id="101381" name="Line 1123"/>
          <p:cNvSpPr>
            <a:spLocks noChangeShapeType="1"/>
          </p:cNvSpPr>
          <p:nvPr/>
        </p:nvSpPr>
        <p:spPr bwMode="auto">
          <a:xfrm flipV="1">
            <a:off x="285750" y="3530600"/>
            <a:ext cx="6781800" cy="142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1028" name="Line 1124"/>
          <p:cNvSpPr>
            <a:spLocks noChangeShapeType="1"/>
          </p:cNvSpPr>
          <p:nvPr/>
        </p:nvSpPr>
        <p:spPr bwMode="auto">
          <a:xfrm>
            <a:off x="287338" y="3276600"/>
            <a:ext cx="67675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1029" name="Line 1125"/>
          <p:cNvSpPr>
            <a:spLocks noChangeShapeType="1"/>
          </p:cNvSpPr>
          <p:nvPr/>
        </p:nvSpPr>
        <p:spPr bwMode="auto">
          <a:xfrm>
            <a:off x="290513" y="3821113"/>
            <a:ext cx="6705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1030" name="WordArt 1126"/>
          <p:cNvSpPr>
            <a:spLocks noChangeArrowheads="1" noChangeShapeType="1" noTextEdit="1"/>
          </p:cNvSpPr>
          <p:nvPr/>
        </p:nvSpPr>
        <p:spPr bwMode="auto">
          <a:xfrm>
            <a:off x="3128963" y="1951038"/>
            <a:ext cx="10287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North</a:t>
            </a:r>
          </a:p>
        </p:txBody>
      </p:sp>
      <p:sp>
        <p:nvSpPr>
          <p:cNvPr id="381031" name="WordArt 1127"/>
          <p:cNvSpPr>
            <a:spLocks noChangeArrowheads="1" noChangeShapeType="1" noTextEdit="1"/>
          </p:cNvSpPr>
          <p:nvPr/>
        </p:nvSpPr>
        <p:spPr bwMode="auto">
          <a:xfrm>
            <a:off x="3033713" y="3821113"/>
            <a:ext cx="10287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South</a:t>
            </a:r>
          </a:p>
        </p:txBody>
      </p:sp>
      <p:sp>
        <p:nvSpPr>
          <p:cNvPr id="381032" name="Line 1128"/>
          <p:cNvSpPr>
            <a:spLocks noChangeShapeType="1"/>
          </p:cNvSpPr>
          <p:nvPr/>
        </p:nvSpPr>
        <p:spPr bwMode="auto">
          <a:xfrm>
            <a:off x="3557588" y="3521075"/>
            <a:ext cx="9525" cy="333375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1033" name="Line 1129"/>
          <p:cNvSpPr>
            <a:spLocks noChangeShapeType="1"/>
          </p:cNvSpPr>
          <p:nvPr/>
        </p:nvSpPr>
        <p:spPr bwMode="auto">
          <a:xfrm rot="10800000">
            <a:off x="3548063" y="3192463"/>
            <a:ext cx="9525" cy="333375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dir="in"/>
    <p:sndAc>
      <p:stSnd>
        <p:snd r:embed="rId3" name="ageniu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28" grpId="0" animBg="1"/>
      <p:bldP spid="381029" grpId="0" animBg="1"/>
      <p:bldP spid="381030" grpId="0" animBg="1"/>
      <p:bldP spid="381031" grpId="0" animBg="1"/>
      <p:bldP spid="381032" grpId="0" animBg="1"/>
      <p:bldP spid="3810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the_world_as_it_turns_p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85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103428" name="Group 4"/>
          <p:cNvGrpSpPr>
            <a:grpSpLocks noChangeAspect="1"/>
          </p:cNvGrpSpPr>
          <p:nvPr/>
        </p:nvGrpSpPr>
        <p:grpSpPr bwMode="auto">
          <a:xfrm>
            <a:off x="1138238" y="533400"/>
            <a:ext cx="6865937" cy="5157788"/>
            <a:chOff x="2520" y="4320"/>
            <a:chExt cx="8363" cy="6282"/>
          </a:xfrm>
        </p:grpSpPr>
        <p:sp>
          <p:nvSpPr>
            <p:cNvPr id="10343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20" y="4320"/>
              <a:ext cx="8355" cy="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343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0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8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38" name="Rectangle 10"/>
            <p:cNvSpPr>
              <a:spLocks noChangeArrowheads="1"/>
            </p:cNvSpPr>
            <p:nvPr/>
          </p:nvSpPr>
          <p:spPr bwMode="auto">
            <a:xfrm>
              <a:off x="2760" y="4720"/>
              <a:ext cx="7680" cy="57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3439" name="Line 11"/>
            <p:cNvSpPr>
              <a:spLocks noChangeShapeType="1"/>
            </p:cNvSpPr>
            <p:nvPr/>
          </p:nvSpPr>
          <p:spPr bwMode="auto">
            <a:xfrm>
              <a:off x="6600" y="4720"/>
              <a:ext cx="0" cy="57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0" name="Line 12"/>
            <p:cNvSpPr>
              <a:spLocks noChangeShapeType="1"/>
            </p:cNvSpPr>
            <p:nvPr/>
          </p:nvSpPr>
          <p:spPr bwMode="auto">
            <a:xfrm>
              <a:off x="30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Line 13"/>
            <p:cNvSpPr>
              <a:spLocks noChangeShapeType="1"/>
            </p:cNvSpPr>
            <p:nvPr/>
          </p:nvSpPr>
          <p:spPr bwMode="auto">
            <a:xfrm>
              <a:off x="34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Line 14"/>
            <p:cNvSpPr>
              <a:spLocks noChangeShapeType="1"/>
            </p:cNvSpPr>
            <p:nvPr/>
          </p:nvSpPr>
          <p:spPr bwMode="auto">
            <a:xfrm>
              <a:off x="37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Line 15"/>
            <p:cNvSpPr>
              <a:spLocks noChangeShapeType="1"/>
            </p:cNvSpPr>
            <p:nvPr/>
          </p:nvSpPr>
          <p:spPr bwMode="auto">
            <a:xfrm>
              <a:off x="40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4" name="Line 16"/>
            <p:cNvSpPr>
              <a:spLocks noChangeShapeType="1"/>
            </p:cNvSpPr>
            <p:nvPr/>
          </p:nvSpPr>
          <p:spPr bwMode="auto">
            <a:xfrm>
              <a:off x="43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5" name="Line 17"/>
            <p:cNvSpPr>
              <a:spLocks noChangeShapeType="1"/>
            </p:cNvSpPr>
            <p:nvPr/>
          </p:nvSpPr>
          <p:spPr bwMode="auto">
            <a:xfrm>
              <a:off x="46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6" name="Line 18"/>
            <p:cNvSpPr>
              <a:spLocks noChangeShapeType="1"/>
            </p:cNvSpPr>
            <p:nvPr/>
          </p:nvSpPr>
          <p:spPr bwMode="auto">
            <a:xfrm>
              <a:off x="50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Line 19"/>
            <p:cNvSpPr>
              <a:spLocks noChangeShapeType="1"/>
            </p:cNvSpPr>
            <p:nvPr/>
          </p:nvSpPr>
          <p:spPr bwMode="auto">
            <a:xfrm>
              <a:off x="53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20"/>
            <p:cNvSpPr>
              <a:spLocks noChangeShapeType="1"/>
            </p:cNvSpPr>
            <p:nvPr/>
          </p:nvSpPr>
          <p:spPr bwMode="auto">
            <a:xfrm>
              <a:off x="56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21"/>
            <p:cNvSpPr>
              <a:spLocks noChangeShapeType="1"/>
            </p:cNvSpPr>
            <p:nvPr/>
          </p:nvSpPr>
          <p:spPr bwMode="auto">
            <a:xfrm>
              <a:off x="59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Line 22"/>
            <p:cNvSpPr>
              <a:spLocks noChangeShapeType="1"/>
            </p:cNvSpPr>
            <p:nvPr/>
          </p:nvSpPr>
          <p:spPr bwMode="auto">
            <a:xfrm>
              <a:off x="62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Line 23"/>
            <p:cNvSpPr>
              <a:spLocks noChangeShapeType="1"/>
            </p:cNvSpPr>
            <p:nvPr/>
          </p:nvSpPr>
          <p:spPr bwMode="auto">
            <a:xfrm>
              <a:off x="69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2" name="Line 24"/>
            <p:cNvSpPr>
              <a:spLocks noChangeShapeType="1"/>
            </p:cNvSpPr>
            <p:nvPr/>
          </p:nvSpPr>
          <p:spPr bwMode="auto">
            <a:xfrm>
              <a:off x="72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Line 25"/>
            <p:cNvSpPr>
              <a:spLocks noChangeShapeType="1"/>
            </p:cNvSpPr>
            <p:nvPr/>
          </p:nvSpPr>
          <p:spPr bwMode="auto">
            <a:xfrm>
              <a:off x="75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4" name="Line 26"/>
            <p:cNvSpPr>
              <a:spLocks noChangeShapeType="1"/>
            </p:cNvSpPr>
            <p:nvPr/>
          </p:nvSpPr>
          <p:spPr bwMode="auto">
            <a:xfrm>
              <a:off x="78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5" name="Line 27"/>
            <p:cNvSpPr>
              <a:spLocks noChangeShapeType="1"/>
            </p:cNvSpPr>
            <p:nvPr/>
          </p:nvSpPr>
          <p:spPr bwMode="auto">
            <a:xfrm>
              <a:off x="82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Line 28"/>
            <p:cNvSpPr>
              <a:spLocks noChangeShapeType="1"/>
            </p:cNvSpPr>
            <p:nvPr/>
          </p:nvSpPr>
          <p:spPr bwMode="auto">
            <a:xfrm>
              <a:off x="85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Line 29"/>
            <p:cNvSpPr>
              <a:spLocks noChangeShapeType="1"/>
            </p:cNvSpPr>
            <p:nvPr/>
          </p:nvSpPr>
          <p:spPr bwMode="auto">
            <a:xfrm>
              <a:off x="88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8" name="Line 30"/>
            <p:cNvSpPr>
              <a:spLocks noChangeShapeType="1"/>
            </p:cNvSpPr>
            <p:nvPr/>
          </p:nvSpPr>
          <p:spPr bwMode="auto">
            <a:xfrm>
              <a:off x="91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9" name="Line 31"/>
            <p:cNvSpPr>
              <a:spLocks noChangeShapeType="1"/>
            </p:cNvSpPr>
            <p:nvPr/>
          </p:nvSpPr>
          <p:spPr bwMode="auto">
            <a:xfrm>
              <a:off x="94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0" name="Line 32"/>
            <p:cNvSpPr>
              <a:spLocks noChangeShapeType="1"/>
            </p:cNvSpPr>
            <p:nvPr/>
          </p:nvSpPr>
          <p:spPr bwMode="auto">
            <a:xfrm>
              <a:off x="98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1" name="Line 33"/>
            <p:cNvSpPr>
              <a:spLocks noChangeShapeType="1"/>
            </p:cNvSpPr>
            <p:nvPr/>
          </p:nvSpPr>
          <p:spPr bwMode="auto">
            <a:xfrm>
              <a:off x="101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Line 34"/>
            <p:cNvSpPr>
              <a:spLocks noChangeShapeType="1"/>
            </p:cNvSpPr>
            <p:nvPr/>
          </p:nvSpPr>
          <p:spPr bwMode="auto">
            <a:xfrm>
              <a:off x="2760" y="7600"/>
              <a:ext cx="7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Line 35"/>
            <p:cNvSpPr>
              <a:spLocks noChangeShapeType="1"/>
            </p:cNvSpPr>
            <p:nvPr/>
          </p:nvSpPr>
          <p:spPr bwMode="auto">
            <a:xfrm>
              <a:off x="2760" y="72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4" name="Line 36"/>
            <p:cNvSpPr>
              <a:spLocks noChangeShapeType="1"/>
            </p:cNvSpPr>
            <p:nvPr/>
          </p:nvSpPr>
          <p:spPr bwMode="auto">
            <a:xfrm>
              <a:off x="2760" y="69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5" name="Line 37"/>
            <p:cNvSpPr>
              <a:spLocks noChangeShapeType="1"/>
            </p:cNvSpPr>
            <p:nvPr/>
          </p:nvSpPr>
          <p:spPr bwMode="auto">
            <a:xfrm>
              <a:off x="2760" y="66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6" name="Line 38"/>
            <p:cNvSpPr>
              <a:spLocks noChangeShapeType="1"/>
            </p:cNvSpPr>
            <p:nvPr/>
          </p:nvSpPr>
          <p:spPr bwMode="auto">
            <a:xfrm>
              <a:off x="2760" y="63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7" name="Line 39"/>
            <p:cNvSpPr>
              <a:spLocks noChangeShapeType="1"/>
            </p:cNvSpPr>
            <p:nvPr/>
          </p:nvSpPr>
          <p:spPr bwMode="auto">
            <a:xfrm>
              <a:off x="2760" y="60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Line 40"/>
            <p:cNvSpPr>
              <a:spLocks noChangeShapeType="1"/>
            </p:cNvSpPr>
            <p:nvPr/>
          </p:nvSpPr>
          <p:spPr bwMode="auto">
            <a:xfrm>
              <a:off x="2760" y="56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9" name="Line 41"/>
            <p:cNvSpPr>
              <a:spLocks noChangeShapeType="1"/>
            </p:cNvSpPr>
            <p:nvPr/>
          </p:nvSpPr>
          <p:spPr bwMode="auto">
            <a:xfrm>
              <a:off x="2760" y="53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Line 42"/>
            <p:cNvSpPr>
              <a:spLocks noChangeShapeType="1"/>
            </p:cNvSpPr>
            <p:nvPr/>
          </p:nvSpPr>
          <p:spPr bwMode="auto">
            <a:xfrm>
              <a:off x="2760" y="50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1" name="Line 43"/>
            <p:cNvSpPr>
              <a:spLocks noChangeShapeType="1"/>
            </p:cNvSpPr>
            <p:nvPr/>
          </p:nvSpPr>
          <p:spPr bwMode="auto">
            <a:xfrm>
              <a:off x="2760" y="101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2" name="Line 44"/>
            <p:cNvSpPr>
              <a:spLocks noChangeShapeType="1"/>
            </p:cNvSpPr>
            <p:nvPr/>
          </p:nvSpPr>
          <p:spPr bwMode="auto">
            <a:xfrm>
              <a:off x="2760" y="98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3" name="Line 45"/>
            <p:cNvSpPr>
              <a:spLocks noChangeShapeType="1"/>
            </p:cNvSpPr>
            <p:nvPr/>
          </p:nvSpPr>
          <p:spPr bwMode="auto">
            <a:xfrm>
              <a:off x="2760" y="95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4" name="Line 46"/>
            <p:cNvSpPr>
              <a:spLocks noChangeShapeType="1"/>
            </p:cNvSpPr>
            <p:nvPr/>
          </p:nvSpPr>
          <p:spPr bwMode="auto">
            <a:xfrm>
              <a:off x="2760" y="92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5" name="Line 47"/>
            <p:cNvSpPr>
              <a:spLocks noChangeShapeType="1"/>
            </p:cNvSpPr>
            <p:nvPr/>
          </p:nvSpPr>
          <p:spPr bwMode="auto">
            <a:xfrm>
              <a:off x="2760" y="88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6" name="Line 48"/>
            <p:cNvSpPr>
              <a:spLocks noChangeShapeType="1"/>
            </p:cNvSpPr>
            <p:nvPr/>
          </p:nvSpPr>
          <p:spPr bwMode="auto">
            <a:xfrm>
              <a:off x="2760" y="85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7" name="Line 49"/>
            <p:cNvSpPr>
              <a:spLocks noChangeShapeType="1"/>
            </p:cNvSpPr>
            <p:nvPr/>
          </p:nvSpPr>
          <p:spPr bwMode="auto">
            <a:xfrm>
              <a:off x="2760" y="82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8" name="Line 50"/>
            <p:cNvSpPr>
              <a:spLocks noChangeShapeType="1"/>
            </p:cNvSpPr>
            <p:nvPr/>
          </p:nvSpPr>
          <p:spPr bwMode="auto">
            <a:xfrm>
              <a:off x="2760" y="79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9" name="Text Box 51"/>
            <p:cNvSpPr txBox="1">
              <a:spLocks noChangeArrowheads="1"/>
            </p:cNvSpPr>
            <p:nvPr/>
          </p:nvSpPr>
          <p:spPr bwMode="auto">
            <a:xfrm>
              <a:off x="10519" y="711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03480" name="Text Box 52"/>
            <p:cNvSpPr txBox="1">
              <a:spLocks noChangeArrowheads="1"/>
            </p:cNvSpPr>
            <p:nvPr/>
          </p:nvSpPr>
          <p:spPr bwMode="auto">
            <a:xfrm>
              <a:off x="10519" y="775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03481" name="Text Box 53"/>
            <p:cNvSpPr txBox="1">
              <a:spLocks noChangeArrowheads="1"/>
            </p:cNvSpPr>
            <p:nvPr/>
          </p:nvSpPr>
          <p:spPr bwMode="auto">
            <a:xfrm>
              <a:off x="10519" y="67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03482" name="Text Box 54"/>
            <p:cNvSpPr txBox="1">
              <a:spLocks noChangeArrowheads="1"/>
            </p:cNvSpPr>
            <p:nvPr/>
          </p:nvSpPr>
          <p:spPr bwMode="auto">
            <a:xfrm>
              <a:off x="10519" y="807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03483" name="Text Box 55"/>
            <p:cNvSpPr txBox="1">
              <a:spLocks noChangeArrowheads="1"/>
            </p:cNvSpPr>
            <p:nvPr/>
          </p:nvSpPr>
          <p:spPr bwMode="auto">
            <a:xfrm>
              <a:off x="10519" y="7433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03484" name="Text Box 56"/>
            <p:cNvSpPr txBox="1">
              <a:spLocks noChangeArrowheads="1"/>
            </p:cNvSpPr>
            <p:nvPr/>
          </p:nvSpPr>
          <p:spPr bwMode="auto">
            <a:xfrm>
              <a:off x="10519" y="839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3485" name="Text Box 57"/>
            <p:cNvSpPr txBox="1">
              <a:spLocks noChangeArrowheads="1"/>
            </p:cNvSpPr>
            <p:nvPr/>
          </p:nvSpPr>
          <p:spPr bwMode="auto">
            <a:xfrm>
              <a:off x="10519" y="871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03486" name="Text Box 58"/>
            <p:cNvSpPr txBox="1">
              <a:spLocks noChangeArrowheads="1"/>
            </p:cNvSpPr>
            <p:nvPr/>
          </p:nvSpPr>
          <p:spPr bwMode="auto">
            <a:xfrm>
              <a:off x="10519" y="903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03487" name="Text Box 59"/>
            <p:cNvSpPr txBox="1">
              <a:spLocks noChangeArrowheads="1"/>
            </p:cNvSpPr>
            <p:nvPr/>
          </p:nvSpPr>
          <p:spPr bwMode="auto">
            <a:xfrm>
              <a:off x="10519" y="935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3488" name="Text Box 60"/>
            <p:cNvSpPr txBox="1">
              <a:spLocks noChangeArrowheads="1"/>
            </p:cNvSpPr>
            <p:nvPr/>
          </p:nvSpPr>
          <p:spPr bwMode="auto">
            <a:xfrm>
              <a:off x="10519" y="967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03489" name="Text Box 61"/>
            <p:cNvSpPr txBox="1">
              <a:spLocks noChangeArrowheads="1"/>
            </p:cNvSpPr>
            <p:nvPr/>
          </p:nvSpPr>
          <p:spPr bwMode="auto">
            <a:xfrm>
              <a:off x="10519" y="99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03490" name="Text Box 62"/>
            <p:cNvSpPr txBox="1">
              <a:spLocks noChangeArrowheads="1"/>
            </p:cNvSpPr>
            <p:nvPr/>
          </p:nvSpPr>
          <p:spPr bwMode="auto">
            <a:xfrm>
              <a:off x="10519" y="10312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3491" name="Text Box 63"/>
            <p:cNvSpPr txBox="1">
              <a:spLocks noChangeArrowheads="1"/>
            </p:cNvSpPr>
            <p:nvPr/>
          </p:nvSpPr>
          <p:spPr bwMode="auto">
            <a:xfrm>
              <a:off x="10519" y="648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3492" name="Text Box 64"/>
            <p:cNvSpPr txBox="1">
              <a:spLocks noChangeArrowheads="1"/>
            </p:cNvSpPr>
            <p:nvPr/>
          </p:nvSpPr>
          <p:spPr bwMode="auto">
            <a:xfrm>
              <a:off x="10519" y="616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03493" name="Text Box 65"/>
            <p:cNvSpPr txBox="1">
              <a:spLocks noChangeArrowheads="1"/>
            </p:cNvSpPr>
            <p:nvPr/>
          </p:nvSpPr>
          <p:spPr bwMode="auto">
            <a:xfrm>
              <a:off x="10519" y="584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03494" name="Text Box 66"/>
            <p:cNvSpPr txBox="1">
              <a:spLocks noChangeArrowheads="1"/>
            </p:cNvSpPr>
            <p:nvPr/>
          </p:nvSpPr>
          <p:spPr bwMode="auto">
            <a:xfrm>
              <a:off x="10519" y="552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3495" name="Text Box 67"/>
            <p:cNvSpPr txBox="1">
              <a:spLocks noChangeArrowheads="1"/>
            </p:cNvSpPr>
            <p:nvPr/>
          </p:nvSpPr>
          <p:spPr bwMode="auto">
            <a:xfrm>
              <a:off x="10519" y="520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03496" name="Text Box 68"/>
            <p:cNvSpPr txBox="1">
              <a:spLocks noChangeArrowheads="1"/>
            </p:cNvSpPr>
            <p:nvPr/>
          </p:nvSpPr>
          <p:spPr bwMode="auto">
            <a:xfrm>
              <a:off x="10519" y="488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03497" name="Text Box 69"/>
            <p:cNvSpPr txBox="1">
              <a:spLocks noChangeArrowheads="1"/>
            </p:cNvSpPr>
            <p:nvPr/>
          </p:nvSpPr>
          <p:spPr bwMode="auto">
            <a:xfrm>
              <a:off x="10519" y="456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3498" name="Text Box 70"/>
            <p:cNvSpPr txBox="1">
              <a:spLocks noChangeArrowheads="1"/>
            </p:cNvSpPr>
            <p:nvPr/>
          </p:nvSpPr>
          <p:spPr bwMode="auto">
            <a:xfrm>
              <a:off x="6439" y="4320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03499" name="Text Box 71"/>
            <p:cNvSpPr txBox="1">
              <a:spLocks noChangeArrowheads="1"/>
            </p:cNvSpPr>
            <p:nvPr/>
          </p:nvSpPr>
          <p:spPr bwMode="auto">
            <a:xfrm>
              <a:off x="676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03500" name="Text Box 72"/>
            <p:cNvSpPr txBox="1">
              <a:spLocks noChangeArrowheads="1"/>
            </p:cNvSpPr>
            <p:nvPr/>
          </p:nvSpPr>
          <p:spPr bwMode="auto">
            <a:xfrm>
              <a:off x="612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03501" name="Text Box 73"/>
            <p:cNvSpPr txBox="1">
              <a:spLocks noChangeArrowheads="1"/>
            </p:cNvSpPr>
            <p:nvPr/>
          </p:nvSpPr>
          <p:spPr bwMode="auto">
            <a:xfrm>
              <a:off x="579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3502" name="Text Box 74"/>
            <p:cNvSpPr txBox="1">
              <a:spLocks noChangeArrowheads="1"/>
            </p:cNvSpPr>
            <p:nvPr/>
          </p:nvSpPr>
          <p:spPr bwMode="auto">
            <a:xfrm>
              <a:off x="548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03503" name="Text Box 75"/>
            <p:cNvSpPr txBox="1">
              <a:spLocks noChangeArrowheads="1"/>
            </p:cNvSpPr>
            <p:nvPr/>
          </p:nvSpPr>
          <p:spPr bwMode="auto">
            <a:xfrm>
              <a:off x="51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3504" name="Text Box 76"/>
            <p:cNvSpPr txBox="1">
              <a:spLocks noChangeArrowheads="1"/>
            </p:cNvSpPr>
            <p:nvPr/>
          </p:nvSpPr>
          <p:spPr bwMode="auto">
            <a:xfrm>
              <a:off x="48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03505" name="Text Box 77"/>
            <p:cNvSpPr txBox="1">
              <a:spLocks noChangeArrowheads="1"/>
            </p:cNvSpPr>
            <p:nvPr/>
          </p:nvSpPr>
          <p:spPr bwMode="auto">
            <a:xfrm>
              <a:off x="45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3506" name="Text Box 78"/>
            <p:cNvSpPr txBox="1">
              <a:spLocks noChangeArrowheads="1"/>
            </p:cNvSpPr>
            <p:nvPr/>
          </p:nvSpPr>
          <p:spPr bwMode="auto">
            <a:xfrm>
              <a:off x="411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03507" name="Text Box 79"/>
            <p:cNvSpPr txBox="1">
              <a:spLocks noChangeArrowheads="1"/>
            </p:cNvSpPr>
            <p:nvPr/>
          </p:nvSpPr>
          <p:spPr bwMode="auto">
            <a:xfrm>
              <a:off x="380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03508" name="Text Box 80"/>
            <p:cNvSpPr txBox="1">
              <a:spLocks noChangeArrowheads="1"/>
            </p:cNvSpPr>
            <p:nvPr/>
          </p:nvSpPr>
          <p:spPr bwMode="auto">
            <a:xfrm>
              <a:off x="347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03509" name="Text Box 81"/>
            <p:cNvSpPr txBox="1">
              <a:spLocks noChangeArrowheads="1"/>
            </p:cNvSpPr>
            <p:nvPr/>
          </p:nvSpPr>
          <p:spPr bwMode="auto">
            <a:xfrm>
              <a:off x="316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03510" name="Text Box 82"/>
            <p:cNvSpPr txBox="1">
              <a:spLocks noChangeArrowheads="1"/>
            </p:cNvSpPr>
            <p:nvPr/>
          </p:nvSpPr>
          <p:spPr bwMode="auto">
            <a:xfrm>
              <a:off x="283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03511" name="Text Box 83"/>
            <p:cNvSpPr txBox="1">
              <a:spLocks noChangeArrowheads="1"/>
            </p:cNvSpPr>
            <p:nvPr/>
          </p:nvSpPr>
          <p:spPr bwMode="auto">
            <a:xfrm>
              <a:off x="252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03512" name="Text Box 84"/>
            <p:cNvSpPr txBox="1">
              <a:spLocks noChangeArrowheads="1"/>
            </p:cNvSpPr>
            <p:nvPr/>
          </p:nvSpPr>
          <p:spPr bwMode="auto">
            <a:xfrm>
              <a:off x="707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3513" name="Text Box 85"/>
            <p:cNvSpPr txBox="1">
              <a:spLocks noChangeArrowheads="1"/>
            </p:cNvSpPr>
            <p:nvPr/>
          </p:nvSpPr>
          <p:spPr bwMode="auto">
            <a:xfrm>
              <a:off x="740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03514" name="Text Box 86"/>
            <p:cNvSpPr txBox="1">
              <a:spLocks noChangeArrowheads="1"/>
            </p:cNvSpPr>
            <p:nvPr/>
          </p:nvSpPr>
          <p:spPr bwMode="auto">
            <a:xfrm>
              <a:off x="77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3515" name="Text Box 87"/>
            <p:cNvSpPr txBox="1">
              <a:spLocks noChangeArrowheads="1"/>
            </p:cNvSpPr>
            <p:nvPr/>
          </p:nvSpPr>
          <p:spPr bwMode="auto">
            <a:xfrm>
              <a:off x="80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03516" name="Text Box 88"/>
            <p:cNvSpPr txBox="1">
              <a:spLocks noChangeArrowheads="1"/>
            </p:cNvSpPr>
            <p:nvPr/>
          </p:nvSpPr>
          <p:spPr bwMode="auto">
            <a:xfrm>
              <a:off x="83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3517" name="Text Box 89"/>
            <p:cNvSpPr txBox="1">
              <a:spLocks noChangeArrowheads="1"/>
            </p:cNvSpPr>
            <p:nvPr/>
          </p:nvSpPr>
          <p:spPr bwMode="auto">
            <a:xfrm>
              <a:off x="859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03518" name="Text Box 90"/>
            <p:cNvSpPr txBox="1">
              <a:spLocks noChangeArrowheads="1"/>
            </p:cNvSpPr>
            <p:nvPr/>
          </p:nvSpPr>
          <p:spPr bwMode="auto">
            <a:xfrm>
              <a:off x="892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03519" name="Text Box 91"/>
            <p:cNvSpPr txBox="1">
              <a:spLocks noChangeArrowheads="1"/>
            </p:cNvSpPr>
            <p:nvPr/>
          </p:nvSpPr>
          <p:spPr bwMode="auto">
            <a:xfrm>
              <a:off x="9239" y="4480"/>
              <a:ext cx="50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03520" name="Text Box 92"/>
            <p:cNvSpPr txBox="1">
              <a:spLocks noChangeArrowheads="1"/>
            </p:cNvSpPr>
            <p:nvPr/>
          </p:nvSpPr>
          <p:spPr bwMode="auto">
            <a:xfrm>
              <a:off x="956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03521" name="Text Box 93"/>
            <p:cNvSpPr txBox="1">
              <a:spLocks noChangeArrowheads="1"/>
            </p:cNvSpPr>
            <p:nvPr/>
          </p:nvSpPr>
          <p:spPr bwMode="auto">
            <a:xfrm>
              <a:off x="9879" y="4480"/>
              <a:ext cx="48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03522" name="Text Box 94"/>
            <p:cNvSpPr txBox="1">
              <a:spLocks noChangeArrowheads="1"/>
            </p:cNvSpPr>
            <p:nvPr/>
          </p:nvSpPr>
          <p:spPr bwMode="auto">
            <a:xfrm>
              <a:off x="10279" y="4320"/>
              <a:ext cx="4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03523" name="Text Box 95"/>
            <p:cNvSpPr txBox="1">
              <a:spLocks noChangeArrowheads="1"/>
            </p:cNvSpPr>
            <p:nvPr/>
          </p:nvSpPr>
          <p:spPr bwMode="auto">
            <a:xfrm>
              <a:off x="5302" y="5354"/>
              <a:ext cx="33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03524" name="Rectangle 96"/>
            <p:cNvSpPr>
              <a:spLocks noChangeArrowheads="1"/>
            </p:cNvSpPr>
            <p:nvPr/>
          </p:nvSpPr>
          <p:spPr bwMode="auto">
            <a:xfrm>
              <a:off x="8040" y="6750"/>
              <a:ext cx="325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F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03525" name="Text Box 97"/>
            <p:cNvSpPr txBox="1">
              <a:spLocks noChangeArrowheads="1"/>
            </p:cNvSpPr>
            <p:nvPr/>
          </p:nvSpPr>
          <p:spPr bwMode="auto">
            <a:xfrm>
              <a:off x="3560" y="7760"/>
              <a:ext cx="36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G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03526" name="Text Box 98"/>
            <p:cNvSpPr txBox="1">
              <a:spLocks noChangeArrowheads="1"/>
            </p:cNvSpPr>
            <p:nvPr/>
          </p:nvSpPr>
          <p:spPr bwMode="auto">
            <a:xfrm>
              <a:off x="6760" y="9600"/>
              <a:ext cx="35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endParaRPr lang="en-US" altLang="en-US">
                <a:cs typeface="Times New Roman" pitchFamily="18" charset="0"/>
              </a:endParaRPr>
            </a:p>
          </p:txBody>
        </p:sp>
      </p:grpSp>
      <p:sp>
        <p:nvSpPr>
          <p:cNvPr id="378979" name="Line 99"/>
          <p:cNvSpPr>
            <a:spLocks noChangeShapeType="1"/>
          </p:cNvSpPr>
          <p:nvPr/>
        </p:nvSpPr>
        <p:spPr bwMode="auto">
          <a:xfrm>
            <a:off x="0" y="3228975"/>
            <a:ext cx="88249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80" name="WordArt 100"/>
          <p:cNvSpPr>
            <a:spLocks noChangeArrowheads="1" noChangeShapeType="1" noTextEdit="1"/>
          </p:cNvSpPr>
          <p:nvPr/>
        </p:nvSpPr>
        <p:spPr bwMode="auto">
          <a:xfrm>
            <a:off x="203200" y="2555875"/>
            <a:ext cx="1524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Latitude</a:t>
            </a:r>
          </a:p>
        </p:txBody>
      </p:sp>
      <p:sp>
        <p:nvSpPr>
          <p:cNvPr id="378981" name="WordArt 101"/>
          <p:cNvSpPr>
            <a:spLocks noChangeArrowheads="1" noChangeShapeType="1" noTextEdit="1"/>
          </p:cNvSpPr>
          <p:nvPr/>
        </p:nvSpPr>
        <p:spPr bwMode="auto">
          <a:xfrm>
            <a:off x="7256463" y="2547938"/>
            <a:ext cx="1524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Equator</a:t>
            </a:r>
          </a:p>
        </p:txBody>
      </p:sp>
      <p:sp>
        <p:nvSpPr>
          <p:cNvPr id="378982" name="WordArt 102"/>
          <p:cNvSpPr>
            <a:spLocks noChangeArrowheads="1" noChangeShapeType="1" noTextEdit="1"/>
          </p:cNvSpPr>
          <p:nvPr/>
        </p:nvSpPr>
        <p:spPr bwMode="auto">
          <a:xfrm>
            <a:off x="1677988" y="901700"/>
            <a:ext cx="5786437" cy="454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To get to the next line of</a:t>
            </a:r>
          </a:p>
          <a:p>
            <a:pPr algn="ctr"/>
            <a:r>
              <a:rPr lang="en-US" sz="3600" kern="10" spc="72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latitude, you must move</a:t>
            </a:r>
          </a:p>
          <a:p>
            <a:pPr algn="ctr"/>
            <a:r>
              <a:rPr lang="en-US" sz="3600" kern="10" spc="72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in which of two directions?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9" grpId="0" animBg="1"/>
      <p:bldP spid="378980" grpId="0" animBg="1"/>
      <p:bldP spid="378981" grpId="0" animBg="1"/>
      <p:bldP spid="37898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the_world_as_it_turns_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28126" y="2209800"/>
            <a:ext cx="7648248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reen Mountain 3"/>
              </a:rPr>
              <a:t>Longitude lines connect </a:t>
            </a:r>
          </a:p>
          <a:p>
            <a:pPr algn="ctr" eaLnBrk="1" hangingPunct="1">
              <a:defRPr/>
            </a:pPr>
            <a:r>
              <a:rPr lang="en-US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reen Mountain 3"/>
              </a:rPr>
              <a:t>the North Pole </a:t>
            </a:r>
          </a:p>
          <a:p>
            <a:pPr algn="ctr" eaLnBrk="1" hangingPunct="1">
              <a:defRPr/>
            </a:pPr>
            <a:r>
              <a:rPr lang="en-US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reen Mountain 3"/>
              </a:rPr>
              <a:t>to the South Pole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8270495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reen Mountain 3"/>
              </a:rPr>
              <a:t>What are </a:t>
            </a:r>
            <a:r>
              <a:rPr lang="en-US" sz="4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reen Mountain 3"/>
              </a:rPr>
              <a:t>Longitude Lines? </a:t>
            </a:r>
            <a:endParaRPr lang="en-US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reen Mountain 3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724400"/>
            <a:ext cx="8132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They are NOT </a:t>
            </a:r>
          </a:p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Parallel to each other!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the_world_as_it_turns_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7523" name="WordArt 3"/>
          <p:cNvSpPr>
            <a:spLocks noChangeArrowheads="1" noChangeShapeType="1" noTextEdit="1"/>
          </p:cNvSpPr>
          <p:nvPr/>
        </p:nvSpPr>
        <p:spPr bwMode="auto">
          <a:xfrm>
            <a:off x="411163" y="2543175"/>
            <a:ext cx="7513637" cy="225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Longitude is measured</a:t>
            </a:r>
          </a:p>
          <a:p>
            <a:pPr algn="ctr"/>
            <a:endParaRPr 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reen Mountain 3"/>
            </a:endParaRP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and</a:t>
            </a:r>
          </a:p>
          <a:p>
            <a:pPr algn="ctr"/>
            <a:endParaRPr 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reen Mountain 3"/>
            </a:endParaRPr>
          </a:p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reen Mountain 3"/>
              </a:rPr>
              <a:t>of the</a:t>
            </a:r>
          </a:p>
        </p:txBody>
      </p:sp>
      <p:sp>
        <p:nvSpPr>
          <p:cNvPr id="391172" name="WordArt 4"/>
          <p:cNvSpPr>
            <a:spLocks noChangeArrowheads="1" noChangeShapeType="1" noTextEdit="1"/>
          </p:cNvSpPr>
          <p:nvPr/>
        </p:nvSpPr>
        <p:spPr bwMode="auto">
          <a:xfrm>
            <a:off x="1652588" y="3276600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East</a:t>
            </a:r>
          </a:p>
        </p:txBody>
      </p:sp>
      <p:sp>
        <p:nvSpPr>
          <p:cNvPr id="391173" name="WordArt 5"/>
          <p:cNvSpPr>
            <a:spLocks noChangeArrowheads="1" noChangeShapeType="1" noTextEdit="1"/>
          </p:cNvSpPr>
          <p:nvPr/>
        </p:nvSpPr>
        <p:spPr bwMode="auto">
          <a:xfrm>
            <a:off x="6080125" y="3276600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West</a:t>
            </a:r>
          </a:p>
        </p:txBody>
      </p:sp>
      <p:sp>
        <p:nvSpPr>
          <p:cNvPr id="391174" name="WordArt 6"/>
          <p:cNvSpPr>
            <a:spLocks noChangeArrowheads="1" noChangeShapeType="1" noTextEdit="1"/>
          </p:cNvSpPr>
          <p:nvPr/>
        </p:nvSpPr>
        <p:spPr bwMode="auto">
          <a:xfrm>
            <a:off x="2347913" y="5119688"/>
            <a:ext cx="4448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Prime Meridian</a:t>
            </a:r>
          </a:p>
        </p:txBody>
      </p:sp>
      <p:sp>
        <p:nvSpPr>
          <p:cNvPr id="107527" name="TextBox 1"/>
          <p:cNvSpPr txBox="1">
            <a:spLocks noChangeArrowheads="1"/>
          </p:cNvSpPr>
          <p:nvPr/>
        </p:nvSpPr>
        <p:spPr bwMode="auto">
          <a:xfrm>
            <a:off x="623888" y="9906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The </a:t>
            </a:r>
            <a:r>
              <a:rPr lang="en-US" altLang="en-US" sz="3600" b="1" u="sng">
                <a:solidFill>
                  <a:schemeClr val="bg1"/>
                </a:solidFill>
              </a:rPr>
              <a:t>Prime Meridian </a:t>
            </a:r>
            <a:r>
              <a:rPr lang="en-US" altLang="en-US" sz="3600">
                <a:solidFill>
                  <a:schemeClr val="bg1"/>
                </a:solidFill>
              </a:rPr>
              <a:t>is the 0 degree line of longitude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animBg="1"/>
      <p:bldP spid="391173" grpId="0" animBg="1"/>
      <p:bldP spid="39117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the_world_as_it_turns_p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-76200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109572" name="Group 4"/>
          <p:cNvGrpSpPr>
            <a:grpSpLocks noChangeAspect="1"/>
          </p:cNvGrpSpPr>
          <p:nvPr/>
        </p:nvGrpSpPr>
        <p:grpSpPr bwMode="auto">
          <a:xfrm>
            <a:off x="376238" y="739775"/>
            <a:ext cx="6865937" cy="5157788"/>
            <a:chOff x="2520" y="4320"/>
            <a:chExt cx="8363" cy="6282"/>
          </a:xfrm>
        </p:grpSpPr>
        <p:sp>
          <p:nvSpPr>
            <p:cNvPr id="1095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20" y="4320"/>
              <a:ext cx="8355" cy="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95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0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8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8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8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82" name="Rectangle 10"/>
            <p:cNvSpPr>
              <a:spLocks noChangeArrowheads="1"/>
            </p:cNvSpPr>
            <p:nvPr/>
          </p:nvSpPr>
          <p:spPr bwMode="auto">
            <a:xfrm>
              <a:off x="2760" y="4720"/>
              <a:ext cx="7680" cy="57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9583" name="Line 11"/>
            <p:cNvSpPr>
              <a:spLocks noChangeShapeType="1"/>
            </p:cNvSpPr>
            <p:nvPr/>
          </p:nvSpPr>
          <p:spPr bwMode="auto">
            <a:xfrm>
              <a:off x="6600" y="4720"/>
              <a:ext cx="0" cy="57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4" name="Line 12"/>
            <p:cNvSpPr>
              <a:spLocks noChangeShapeType="1"/>
            </p:cNvSpPr>
            <p:nvPr/>
          </p:nvSpPr>
          <p:spPr bwMode="auto">
            <a:xfrm>
              <a:off x="30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5" name="Line 13"/>
            <p:cNvSpPr>
              <a:spLocks noChangeShapeType="1"/>
            </p:cNvSpPr>
            <p:nvPr/>
          </p:nvSpPr>
          <p:spPr bwMode="auto">
            <a:xfrm>
              <a:off x="34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6" name="Line 14"/>
            <p:cNvSpPr>
              <a:spLocks noChangeShapeType="1"/>
            </p:cNvSpPr>
            <p:nvPr/>
          </p:nvSpPr>
          <p:spPr bwMode="auto">
            <a:xfrm>
              <a:off x="37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7" name="Line 15"/>
            <p:cNvSpPr>
              <a:spLocks noChangeShapeType="1"/>
            </p:cNvSpPr>
            <p:nvPr/>
          </p:nvSpPr>
          <p:spPr bwMode="auto">
            <a:xfrm>
              <a:off x="40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Line 16"/>
            <p:cNvSpPr>
              <a:spLocks noChangeShapeType="1"/>
            </p:cNvSpPr>
            <p:nvPr/>
          </p:nvSpPr>
          <p:spPr bwMode="auto">
            <a:xfrm>
              <a:off x="43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9" name="Line 17"/>
            <p:cNvSpPr>
              <a:spLocks noChangeShapeType="1"/>
            </p:cNvSpPr>
            <p:nvPr/>
          </p:nvSpPr>
          <p:spPr bwMode="auto">
            <a:xfrm>
              <a:off x="46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0" name="Line 18"/>
            <p:cNvSpPr>
              <a:spLocks noChangeShapeType="1"/>
            </p:cNvSpPr>
            <p:nvPr/>
          </p:nvSpPr>
          <p:spPr bwMode="auto">
            <a:xfrm>
              <a:off x="50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1" name="Line 19"/>
            <p:cNvSpPr>
              <a:spLocks noChangeShapeType="1"/>
            </p:cNvSpPr>
            <p:nvPr/>
          </p:nvSpPr>
          <p:spPr bwMode="auto">
            <a:xfrm>
              <a:off x="53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2" name="Line 20"/>
            <p:cNvSpPr>
              <a:spLocks noChangeShapeType="1"/>
            </p:cNvSpPr>
            <p:nvPr/>
          </p:nvSpPr>
          <p:spPr bwMode="auto">
            <a:xfrm>
              <a:off x="56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3" name="Line 21"/>
            <p:cNvSpPr>
              <a:spLocks noChangeShapeType="1"/>
            </p:cNvSpPr>
            <p:nvPr/>
          </p:nvSpPr>
          <p:spPr bwMode="auto">
            <a:xfrm>
              <a:off x="59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4" name="Line 22"/>
            <p:cNvSpPr>
              <a:spLocks noChangeShapeType="1"/>
            </p:cNvSpPr>
            <p:nvPr/>
          </p:nvSpPr>
          <p:spPr bwMode="auto">
            <a:xfrm>
              <a:off x="62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5" name="Line 23"/>
            <p:cNvSpPr>
              <a:spLocks noChangeShapeType="1"/>
            </p:cNvSpPr>
            <p:nvPr/>
          </p:nvSpPr>
          <p:spPr bwMode="auto">
            <a:xfrm>
              <a:off x="69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6" name="Line 24"/>
            <p:cNvSpPr>
              <a:spLocks noChangeShapeType="1"/>
            </p:cNvSpPr>
            <p:nvPr/>
          </p:nvSpPr>
          <p:spPr bwMode="auto">
            <a:xfrm>
              <a:off x="72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7" name="Line 25"/>
            <p:cNvSpPr>
              <a:spLocks noChangeShapeType="1"/>
            </p:cNvSpPr>
            <p:nvPr/>
          </p:nvSpPr>
          <p:spPr bwMode="auto">
            <a:xfrm>
              <a:off x="75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8" name="Line 26"/>
            <p:cNvSpPr>
              <a:spLocks noChangeShapeType="1"/>
            </p:cNvSpPr>
            <p:nvPr/>
          </p:nvSpPr>
          <p:spPr bwMode="auto">
            <a:xfrm>
              <a:off x="78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9" name="Line 27"/>
            <p:cNvSpPr>
              <a:spLocks noChangeShapeType="1"/>
            </p:cNvSpPr>
            <p:nvPr/>
          </p:nvSpPr>
          <p:spPr bwMode="auto">
            <a:xfrm>
              <a:off x="82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0" name="Line 28"/>
            <p:cNvSpPr>
              <a:spLocks noChangeShapeType="1"/>
            </p:cNvSpPr>
            <p:nvPr/>
          </p:nvSpPr>
          <p:spPr bwMode="auto">
            <a:xfrm>
              <a:off x="85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1" name="Line 29"/>
            <p:cNvSpPr>
              <a:spLocks noChangeShapeType="1"/>
            </p:cNvSpPr>
            <p:nvPr/>
          </p:nvSpPr>
          <p:spPr bwMode="auto">
            <a:xfrm>
              <a:off x="88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2" name="Line 30"/>
            <p:cNvSpPr>
              <a:spLocks noChangeShapeType="1"/>
            </p:cNvSpPr>
            <p:nvPr/>
          </p:nvSpPr>
          <p:spPr bwMode="auto">
            <a:xfrm>
              <a:off x="91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3" name="Line 31"/>
            <p:cNvSpPr>
              <a:spLocks noChangeShapeType="1"/>
            </p:cNvSpPr>
            <p:nvPr/>
          </p:nvSpPr>
          <p:spPr bwMode="auto">
            <a:xfrm>
              <a:off x="94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4" name="Line 32"/>
            <p:cNvSpPr>
              <a:spLocks noChangeShapeType="1"/>
            </p:cNvSpPr>
            <p:nvPr/>
          </p:nvSpPr>
          <p:spPr bwMode="auto">
            <a:xfrm>
              <a:off x="98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5" name="Line 33"/>
            <p:cNvSpPr>
              <a:spLocks noChangeShapeType="1"/>
            </p:cNvSpPr>
            <p:nvPr/>
          </p:nvSpPr>
          <p:spPr bwMode="auto">
            <a:xfrm>
              <a:off x="101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6" name="Line 34"/>
            <p:cNvSpPr>
              <a:spLocks noChangeShapeType="1"/>
            </p:cNvSpPr>
            <p:nvPr/>
          </p:nvSpPr>
          <p:spPr bwMode="auto">
            <a:xfrm>
              <a:off x="2760" y="7600"/>
              <a:ext cx="7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7" name="Line 35"/>
            <p:cNvSpPr>
              <a:spLocks noChangeShapeType="1"/>
            </p:cNvSpPr>
            <p:nvPr/>
          </p:nvSpPr>
          <p:spPr bwMode="auto">
            <a:xfrm>
              <a:off x="2760" y="72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8" name="Line 36"/>
            <p:cNvSpPr>
              <a:spLocks noChangeShapeType="1"/>
            </p:cNvSpPr>
            <p:nvPr/>
          </p:nvSpPr>
          <p:spPr bwMode="auto">
            <a:xfrm>
              <a:off x="2760" y="69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9" name="Line 37"/>
            <p:cNvSpPr>
              <a:spLocks noChangeShapeType="1"/>
            </p:cNvSpPr>
            <p:nvPr/>
          </p:nvSpPr>
          <p:spPr bwMode="auto">
            <a:xfrm>
              <a:off x="2760" y="66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0" name="Line 38"/>
            <p:cNvSpPr>
              <a:spLocks noChangeShapeType="1"/>
            </p:cNvSpPr>
            <p:nvPr/>
          </p:nvSpPr>
          <p:spPr bwMode="auto">
            <a:xfrm>
              <a:off x="2760" y="63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1" name="Line 39"/>
            <p:cNvSpPr>
              <a:spLocks noChangeShapeType="1"/>
            </p:cNvSpPr>
            <p:nvPr/>
          </p:nvSpPr>
          <p:spPr bwMode="auto">
            <a:xfrm>
              <a:off x="2760" y="60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2" name="Line 40"/>
            <p:cNvSpPr>
              <a:spLocks noChangeShapeType="1"/>
            </p:cNvSpPr>
            <p:nvPr/>
          </p:nvSpPr>
          <p:spPr bwMode="auto">
            <a:xfrm>
              <a:off x="2760" y="56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3" name="Line 41"/>
            <p:cNvSpPr>
              <a:spLocks noChangeShapeType="1"/>
            </p:cNvSpPr>
            <p:nvPr/>
          </p:nvSpPr>
          <p:spPr bwMode="auto">
            <a:xfrm>
              <a:off x="2760" y="53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4" name="Line 42"/>
            <p:cNvSpPr>
              <a:spLocks noChangeShapeType="1"/>
            </p:cNvSpPr>
            <p:nvPr/>
          </p:nvSpPr>
          <p:spPr bwMode="auto">
            <a:xfrm>
              <a:off x="2760" y="50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5" name="Line 43"/>
            <p:cNvSpPr>
              <a:spLocks noChangeShapeType="1"/>
            </p:cNvSpPr>
            <p:nvPr/>
          </p:nvSpPr>
          <p:spPr bwMode="auto">
            <a:xfrm>
              <a:off x="2760" y="101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6" name="Line 44"/>
            <p:cNvSpPr>
              <a:spLocks noChangeShapeType="1"/>
            </p:cNvSpPr>
            <p:nvPr/>
          </p:nvSpPr>
          <p:spPr bwMode="auto">
            <a:xfrm>
              <a:off x="2760" y="98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7" name="Line 45"/>
            <p:cNvSpPr>
              <a:spLocks noChangeShapeType="1"/>
            </p:cNvSpPr>
            <p:nvPr/>
          </p:nvSpPr>
          <p:spPr bwMode="auto">
            <a:xfrm>
              <a:off x="2760" y="95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8" name="Line 46"/>
            <p:cNvSpPr>
              <a:spLocks noChangeShapeType="1"/>
            </p:cNvSpPr>
            <p:nvPr/>
          </p:nvSpPr>
          <p:spPr bwMode="auto">
            <a:xfrm>
              <a:off x="2760" y="92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9" name="Line 47"/>
            <p:cNvSpPr>
              <a:spLocks noChangeShapeType="1"/>
            </p:cNvSpPr>
            <p:nvPr/>
          </p:nvSpPr>
          <p:spPr bwMode="auto">
            <a:xfrm>
              <a:off x="2760" y="88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0" name="Line 48"/>
            <p:cNvSpPr>
              <a:spLocks noChangeShapeType="1"/>
            </p:cNvSpPr>
            <p:nvPr/>
          </p:nvSpPr>
          <p:spPr bwMode="auto">
            <a:xfrm>
              <a:off x="2760" y="85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1" name="Line 49"/>
            <p:cNvSpPr>
              <a:spLocks noChangeShapeType="1"/>
            </p:cNvSpPr>
            <p:nvPr/>
          </p:nvSpPr>
          <p:spPr bwMode="auto">
            <a:xfrm>
              <a:off x="2760" y="82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2" name="Line 50"/>
            <p:cNvSpPr>
              <a:spLocks noChangeShapeType="1"/>
            </p:cNvSpPr>
            <p:nvPr/>
          </p:nvSpPr>
          <p:spPr bwMode="auto">
            <a:xfrm>
              <a:off x="2760" y="79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3" name="Text Box 51"/>
            <p:cNvSpPr txBox="1">
              <a:spLocks noChangeArrowheads="1"/>
            </p:cNvSpPr>
            <p:nvPr/>
          </p:nvSpPr>
          <p:spPr bwMode="auto">
            <a:xfrm>
              <a:off x="10519" y="711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09624" name="Text Box 52"/>
            <p:cNvSpPr txBox="1">
              <a:spLocks noChangeArrowheads="1"/>
            </p:cNvSpPr>
            <p:nvPr/>
          </p:nvSpPr>
          <p:spPr bwMode="auto">
            <a:xfrm>
              <a:off x="10519" y="775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09625" name="Text Box 53"/>
            <p:cNvSpPr txBox="1">
              <a:spLocks noChangeArrowheads="1"/>
            </p:cNvSpPr>
            <p:nvPr/>
          </p:nvSpPr>
          <p:spPr bwMode="auto">
            <a:xfrm>
              <a:off x="10519" y="67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09626" name="Text Box 54"/>
            <p:cNvSpPr txBox="1">
              <a:spLocks noChangeArrowheads="1"/>
            </p:cNvSpPr>
            <p:nvPr/>
          </p:nvSpPr>
          <p:spPr bwMode="auto">
            <a:xfrm>
              <a:off x="10519" y="807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09627" name="Text Box 55"/>
            <p:cNvSpPr txBox="1">
              <a:spLocks noChangeArrowheads="1"/>
            </p:cNvSpPr>
            <p:nvPr/>
          </p:nvSpPr>
          <p:spPr bwMode="auto">
            <a:xfrm>
              <a:off x="10519" y="7433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09628" name="Text Box 56"/>
            <p:cNvSpPr txBox="1">
              <a:spLocks noChangeArrowheads="1"/>
            </p:cNvSpPr>
            <p:nvPr/>
          </p:nvSpPr>
          <p:spPr bwMode="auto">
            <a:xfrm>
              <a:off x="10519" y="839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9629" name="Text Box 57"/>
            <p:cNvSpPr txBox="1">
              <a:spLocks noChangeArrowheads="1"/>
            </p:cNvSpPr>
            <p:nvPr/>
          </p:nvSpPr>
          <p:spPr bwMode="auto">
            <a:xfrm>
              <a:off x="10519" y="871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09630" name="Text Box 58"/>
            <p:cNvSpPr txBox="1">
              <a:spLocks noChangeArrowheads="1"/>
            </p:cNvSpPr>
            <p:nvPr/>
          </p:nvSpPr>
          <p:spPr bwMode="auto">
            <a:xfrm>
              <a:off x="10519" y="903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09631" name="Text Box 59"/>
            <p:cNvSpPr txBox="1">
              <a:spLocks noChangeArrowheads="1"/>
            </p:cNvSpPr>
            <p:nvPr/>
          </p:nvSpPr>
          <p:spPr bwMode="auto">
            <a:xfrm>
              <a:off x="10519" y="935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9632" name="Text Box 60"/>
            <p:cNvSpPr txBox="1">
              <a:spLocks noChangeArrowheads="1"/>
            </p:cNvSpPr>
            <p:nvPr/>
          </p:nvSpPr>
          <p:spPr bwMode="auto">
            <a:xfrm>
              <a:off x="10519" y="967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09633" name="Text Box 61"/>
            <p:cNvSpPr txBox="1">
              <a:spLocks noChangeArrowheads="1"/>
            </p:cNvSpPr>
            <p:nvPr/>
          </p:nvSpPr>
          <p:spPr bwMode="auto">
            <a:xfrm>
              <a:off x="10519" y="99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09634" name="Text Box 62"/>
            <p:cNvSpPr txBox="1">
              <a:spLocks noChangeArrowheads="1"/>
            </p:cNvSpPr>
            <p:nvPr/>
          </p:nvSpPr>
          <p:spPr bwMode="auto">
            <a:xfrm>
              <a:off x="10519" y="10312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9635" name="Text Box 63"/>
            <p:cNvSpPr txBox="1">
              <a:spLocks noChangeArrowheads="1"/>
            </p:cNvSpPr>
            <p:nvPr/>
          </p:nvSpPr>
          <p:spPr bwMode="auto">
            <a:xfrm>
              <a:off x="10519" y="648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9636" name="Text Box 64"/>
            <p:cNvSpPr txBox="1">
              <a:spLocks noChangeArrowheads="1"/>
            </p:cNvSpPr>
            <p:nvPr/>
          </p:nvSpPr>
          <p:spPr bwMode="auto">
            <a:xfrm>
              <a:off x="10519" y="616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09637" name="Text Box 65"/>
            <p:cNvSpPr txBox="1">
              <a:spLocks noChangeArrowheads="1"/>
            </p:cNvSpPr>
            <p:nvPr/>
          </p:nvSpPr>
          <p:spPr bwMode="auto">
            <a:xfrm>
              <a:off x="10519" y="584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09638" name="Text Box 66"/>
            <p:cNvSpPr txBox="1">
              <a:spLocks noChangeArrowheads="1"/>
            </p:cNvSpPr>
            <p:nvPr/>
          </p:nvSpPr>
          <p:spPr bwMode="auto">
            <a:xfrm>
              <a:off x="10519" y="552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9639" name="Text Box 67"/>
            <p:cNvSpPr txBox="1">
              <a:spLocks noChangeArrowheads="1"/>
            </p:cNvSpPr>
            <p:nvPr/>
          </p:nvSpPr>
          <p:spPr bwMode="auto">
            <a:xfrm>
              <a:off x="10519" y="520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09640" name="Text Box 68"/>
            <p:cNvSpPr txBox="1">
              <a:spLocks noChangeArrowheads="1"/>
            </p:cNvSpPr>
            <p:nvPr/>
          </p:nvSpPr>
          <p:spPr bwMode="auto">
            <a:xfrm>
              <a:off x="10519" y="488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09641" name="Text Box 69"/>
            <p:cNvSpPr txBox="1">
              <a:spLocks noChangeArrowheads="1"/>
            </p:cNvSpPr>
            <p:nvPr/>
          </p:nvSpPr>
          <p:spPr bwMode="auto">
            <a:xfrm>
              <a:off x="10519" y="456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9642" name="Text Box 70"/>
            <p:cNvSpPr txBox="1">
              <a:spLocks noChangeArrowheads="1"/>
            </p:cNvSpPr>
            <p:nvPr/>
          </p:nvSpPr>
          <p:spPr bwMode="auto">
            <a:xfrm>
              <a:off x="6439" y="4320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09643" name="Text Box 71"/>
            <p:cNvSpPr txBox="1">
              <a:spLocks noChangeArrowheads="1"/>
            </p:cNvSpPr>
            <p:nvPr/>
          </p:nvSpPr>
          <p:spPr bwMode="auto">
            <a:xfrm>
              <a:off x="676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09644" name="Text Box 72"/>
            <p:cNvSpPr txBox="1">
              <a:spLocks noChangeArrowheads="1"/>
            </p:cNvSpPr>
            <p:nvPr/>
          </p:nvSpPr>
          <p:spPr bwMode="auto">
            <a:xfrm>
              <a:off x="612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09645" name="Text Box 73"/>
            <p:cNvSpPr txBox="1">
              <a:spLocks noChangeArrowheads="1"/>
            </p:cNvSpPr>
            <p:nvPr/>
          </p:nvSpPr>
          <p:spPr bwMode="auto">
            <a:xfrm>
              <a:off x="579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9646" name="Text Box 74"/>
            <p:cNvSpPr txBox="1">
              <a:spLocks noChangeArrowheads="1"/>
            </p:cNvSpPr>
            <p:nvPr/>
          </p:nvSpPr>
          <p:spPr bwMode="auto">
            <a:xfrm>
              <a:off x="548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09647" name="Text Box 75"/>
            <p:cNvSpPr txBox="1">
              <a:spLocks noChangeArrowheads="1"/>
            </p:cNvSpPr>
            <p:nvPr/>
          </p:nvSpPr>
          <p:spPr bwMode="auto">
            <a:xfrm>
              <a:off x="51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9648" name="Text Box 76"/>
            <p:cNvSpPr txBox="1">
              <a:spLocks noChangeArrowheads="1"/>
            </p:cNvSpPr>
            <p:nvPr/>
          </p:nvSpPr>
          <p:spPr bwMode="auto">
            <a:xfrm>
              <a:off x="48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09649" name="Text Box 77"/>
            <p:cNvSpPr txBox="1">
              <a:spLocks noChangeArrowheads="1"/>
            </p:cNvSpPr>
            <p:nvPr/>
          </p:nvSpPr>
          <p:spPr bwMode="auto">
            <a:xfrm>
              <a:off x="45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9650" name="Text Box 78"/>
            <p:cNvSpPr txBox="1">
              <a:spLocks noChangeArrowheads="1"/>
            </p:cNvSpPr>
            <p:nvPr/>
          </p:nvSpPr>
          <p:spPr bwMode="auto">
            <a:xfrm>
              <a:off x="411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09651" name="Text Box 79"/>
            <p:cNvSpPr txBox="1">
              <a:spLocks noChangeArrowheads="1"/>
            </p:cNvSpPr>
            <p:nvPr/>
          </p:nvSpPr>
          <p:spPr bwMode="auto">
            <a:xfrm>
              <a:off x="380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09652" name="Text Box 80"/>
            <p:cNvSpPr txBox="1">
              <a:spLocks noChangeArrowheads="1"/>
            </p:cNvSpPr>
            <p:nvPr/>
          </p:nvSpPr>
          <p:spPr bwMode="auto">
            <a:xfrm>
              <a:off x="347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09653" name="Text Box 81"/>
            <p:cNvSpPr txBox="1">
              <a:spLocks noChangeArrowheads="1"/>
            </p:cNvSpPr>
            <p:nvPr/>
          </p:nvSpPr>
          <p:spPr bwMode="auto">
            <a:xfrm>
              <a:off x="316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09654" name="Text Box 82"/>
            <p:cNvSpPr txBox="1">
              <a:spLocks noChangeArrowheads="1"/>
            </p:cNvSpPr>
            <p:nvPr/>
          </p:nvSpPr>
          <p:spPr bwMode="auto">
            <a:xfrm>
              <a:off x="283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09655" name="Text Box 83"/>
            <p:cNvSpPr txBox="1">
              <a:spLocks noChangeArrowheads="1"/>
            </p:cNvSpPr>
            <p:nvPr/>
          </p:nvSpPr>
          <p:spPr bwMode="auto">
            <a:xfrm>
              <a:off x="252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09656" name="Text Box 84"/>
            <p:cNvSpPr txBox="1">
              <a:spLocks noChangeArrowheads="1"/>
            </p:cNvSpPr>
            <p:nvPr/>
          </p:nvSpPr>
          <p:spPr bwMode="auto">
            <a:xfrm>
              <a:off x="707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09657" name="Text Box 85"/>
            <p:cNvSpPr txBox="1">
              <a:spLocks noChangeArrowheads="1"/>
            </p:cNvSpPr>
            <p:nvPr/>
          </p:nvSpPr>
          <p:spPr bwMode="auto">
            <a:xfrm>
              <a:off x="740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09658" name="Text Box 86"/>
            <p:cNvSpPr txBox="1">
              <a:spLocks noChangeArrowheads="1"/>
            </p:cNvSpPr>
            <p:nvPr/>
          </p:nvSpPr>
          <p:spPr bwMode="auto">
            <a:xfrm>
              <a:off x="77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09659" name="Text Box 87"/>
            <p:cNvSpPr txBox="1">
              <a:spLocks noChangeArrowheads="1"/>
            </p:cNvSpPr>
            <p:nvPr/>
          </p:nvSpPr>
          <p:spPr bwMode="auto">
            <a:xfrm>
              <a:off x="80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09660" name="Text Box 88"/>
            <p:cNvSpPr txBox="1">
              <a:spLocks noChangeArrowheads="1"/>
            </p:cNvSpPr>
            <p:nvPr/>
          </p:nvSpPr>
          <p:spPr bwMode="auto">
            <a:xfrm>
              <a:off x="83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09661" name="Text Box 89"/>
            <p:cNvSpPr txBox="1">
              <a:spLocks noChangeArrowheads="1"/>
            </p:cNvSpPr>
            <p:nvPr/>
          </p:nvSpPr>
          <p:spPr bwMode="auto">
            <a:xfrm>
              <a:off x="859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09662" name="Text Box 90"/>
            <p:cNvSpPr txBox="1">
              <a:spLocks noChangeArrowheads="1"/>
            </p:cNvSpPr>
            <p:nvPr/>
          </p:nvSpPr>
          <p:spPr bwMode="auto">
            <a:xfrm>
              <a:off x="892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09663" name="Text Box 91"/>
            <p:cNvSpPr txBox="1">
              <a:spLocks noChangeArrowheads="1"/>
            </p:cNvSpPr>
            <p:nvPr/>
          </p:nvSpPr>
          <p:spPr bwMode="auto">
            <a:xfrm>
              <a:off x="9239" y="4480"/>
              <a:ext cx="50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09664" name="Text Box 92"/>
            <p:cNvSpPr txBox="1">
              <a:spLocks noChangeArrowheads="1"/>
            </p:cNvSpPr>
            <p:nvPr/>
          </p:nvSpPr>
          <p:spPr bwMode="auto">
            <a:xfrm>
              <a:off x="956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09665" name="Text Box 93"/>
            <p:cNvSpPr txBox="1">
              <a:spLocks noChangeArrowheads="1"/>
            </p:cNvSpPr>
            <p:nvPr/>
          </p:nvSpPr>
          <p:spPr bwMode="auto">
            <a:xfrm>
              <a:off x="9879" y="4480"/>
              <a:ext cx="48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09666" name="Text Box 94"/>
            <p:cNvSpPr txBox="1">
              <a:spLocks noChangeArrowheads="1"/>
            </p:cNvSpPr>
            <p:nvPr/>
          </p:nvSpPr>
          <p:spPr bwMode="auto">
            <a:xfrm>
              <a:off x="10279" y="4320"/>
              <a:ext cx="4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09667" name="Text Box 95"/>
            <p:cNvSpPr txBox="1">
              <a:spLocks noChangeArrowheads="1"/>
            </p:cNvSpPr>
            <p:nvPr/>
          </p:nvSpPr>
          <p:spPr bwMode="auto">
            <a:xfrm>
              <a:off x="5302" y="5354"/>
              <a:ext cx="33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09668" name="Rectangle 96"/>
            <p:cNvSpPr>
              <a:spLocks noChangeArrowheads="1"/>
            </p:cNvSpPr>
            <p:nvPr/>
          </p:nvSpPr>
          <p:spPr bwMode="auto">
            <a:xfrm>
              <a:off x="8040" y="6750"/>
              <a:ext cx="325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F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09669" name="Text Box 97"/>
            <p:cNvSpPr txBox="1">
              <a:spLocks noChangeArrowheads="1"/>
            </p:cNvSpPr>
            <p:nvPr/>
          </p:nvSpPr>
          <p:spPr bwMode="auto">
            <a:xfrm>
              <a:off x="3560" y="7760"/>
              <a:ext cx="36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G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09670" name="Text Box 98"/>
            <p:cNvSpPr txBox="1">
              <a:spLocks noChangeArrowheads="1"/>
            </p:cNvSpPr>
            <p:nvPr/>
          </p:nvSpPr>
          <p:spPr bwMode="auto">
            <a:xfrm>
              <a:off x="6760" y="9600"/>
              <a:ext cx="35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endParaRPr lang="en-US" altLang="en-US">
                <a:cs typeface="Times New Roman" pitchFamily="18" charset="0"/>
              </a:endParaRPr>
            </a:p>
          </p:txBody>
        </p:sp>
      </p:grpSp>
      <p:sp>
        <p:nvSpPr>
          <p:cNvPr id="109573" name="WordArt 99"/>
          <p:cNvSpPr>
            <a:spLocks noChangeArrowheads="1" noChangeShapeType="1" noTextEdit="1"/>
          </p:cNvSpPr>
          <p:nvPr/>
        </p:nvSpPr>
        <p:spPr bwMode="auto">
          <a:xfrm>
            <a:off x="3048000" y="206375"/>
            <a:ext cx="1524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Longitude</a:t>
            </a:r>
          </a:p>
        </p:txBody>
      </p:sp>
      <p:sp>
        <p:nvSpPr>
          <p:cNvPr id="387172" name="WordArt 100"/>
          <p:cNvSpPr>
            <a:spLocks noChangeArrowheads="1" noChangeShapeType="1" noTextEdit="1"/>
          </p:cNvSpPr>
          <p:nvPr/>
        </p:nvSpPr>
        <p:spPr bwMode="auto">
          <a:xfrm>
            <a:off x="2532063" y="5572125"/>
            <a:ext cx="255428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Prime Meridian</a:t>
            </a:r>
          </a:p>
        </p:txBody>
      </p:sp>
      <p:sp>
        <p:nvSpPr>
          <p:cNvPr id="109575" name="Line 101"/>
          <p:cNvSpPr>
            <a:spLocks noChangeShapeType="1"/>
          </p:cNvSpPr>
          <p:nvPr/>
        </p:nvSpPr>
        <p:spPr bwMode="auto">
          <a:xfrm flipV="1">
            <a:off x="3733800" y="434975"/>
            <a:ext cx="0" cy="5559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7174" name="WordArt 102"/>
          <p:cNvSpPr>
            <a:spLocks noChangeArrowheads="1" noChangeShapeType="1" noTextEdit="1"/>
          </p:cNvSpPr>
          <p:nvPr/>
        </p:nvSpPr>
        <p:spPr bwMode="auto">
          <a:xfrm>
            <a:off x="204788" y="1773238"/>
            <a:ext cx="7343775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To get to the next line of</a:t>
            </a:r>
          </a:p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longitude, you must move</a:t>
            </a:r>
          </a:p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in which of two directions?</a:t>
            </a:r>
          </a:p>
        </p:txBody>
      </p:sp>
    </p:spTree>
  </p:cSld>
  <p:clrMapOvr>
    <a:masterClrMapping/>
  </p:clrMapOvr>
  <p:transition spd="slow">
    <p:wheel spokes="8"/>
    <p:sndAc>
      <p:stSnd>
        <p:snd r:embed="rId3" name="20thte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172" grpId="0" animBg="1"/>
      <p:bldP spid="38717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the_world_as_it_turns_p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-871538" y="11668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111620" name="Group 4"/>
          <p:cNvGrpSpPr>
            <a:grpSpLocks noChangeAspect="1"/>
          </p:cNvGrpSpPr>
          <p:nvPr/>
        </p:nvGrpSpPr>
        <p:grpSpPr bwMode="auto">
          <a:xfrm>
            <a:off x="266700" y="849313"/>
            <a:ext cx="6865938" cy="5157787"/>
            <a:chOff x="2520" y="4320"/>
            <a:chExt cx="8363" cy="6282"/>
          </a:xfrm>
        </p:grpSpPr>
        <p:sp>
          <p:nvSpPr>
            <p:cNvPr id="11162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20" y="4320"/>
              <a:ext cx="8355" cy="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162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0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8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3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633" name="Rectangle 10"/>
            <p:cNvSpPr>
              <a:spLocks noChangeArrowheads="1"/>
            </p:cNvSpPr>
            <p:nvPr/>
          </p:nvSpPr>
          <p:spPr bwMode="auto">
            <a:xfrm>
              <a:off x="2760" y="4720"/>
              <a:ext cx="7680" cy="57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1634" name="Line 11"/>
            <p:cNvSpPr>
              <a:spLocks noChangeShapeType="1"/>
            </p:cNvSpPr>
            <p:nvPr/>
          </p:nvSpPr>
          <p:spPr bwMode="auto">
            <a:xfrm>
              <a:off x="6600" y="4720"/>
              <a:ext cx="0" cy="57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5" name="Line 12"/>
            <p:cNvSpPr>
              <a:spLocks noChangeShapeType="1"/>
            </p:cNvSpPr>
            <p:nvPr/>
          </p:nvSpPr>
          <p:spPr bwMode="auto">
            <a:xfrm>
              <a:off x="30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6" name="Line 13"/>
            <p:cNvSpPr>
              <a:spLocks noChangeShapeType="1"/>
            </p:cNvSpPr>
            <p:nvPr/>
          </p:nvSpPr>
          <p:spPr bwMode="auto">
            <a:xfrm>
              <a:off x="34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7" name="Line 14"/>
            <p:cNvSpPr>
              <a:spLocks noChangeShapeType="1"/>
            </p:cNvSpPr>
            <p:nvPr/>
          </p:nvSpPr>
          <p:spPr bwMode="auto">
            <a:xfrm>
              <a:off x="37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8" name="Line 15"/>
            <p:cNvSpPr>
              <a:spLocks noChangeShapeType="1"/>
            </p:cNvSpPr>
            <p:nvPr/>
          </p:nvSpPr>
          <p:spPr bwMode="auto">
            <a:xfrm>
              <a:off x="40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9" name="Line 16"/>
            <p:cNvSpPr>
              <a:spLocks noChangeShapeType="1"/>
            </p:cNvSpPr>
            <p:nvPr/>
          </p:nvSpPr>
          <p:spPr bwMode="auto">
            <a:xfrm>
              <a:off x="43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0" name="Line 17"/>
            <p:cNvSpPr>
              <a:spLocks noChangeShapeType="1"/>
            </p:cNvSpPr>
            <p:nvPr/>
          </p:nvSpPr>
          <p:spPr bwMode="auto">
            <a:xfrm>
              <a:off x="46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1" name="Line 18"/>
            <p:cNvSpPr>
              <a:spLocks noChangeShapeType="1"/>
            </p:cNvSpPr>
            <p:nvPr/>
          </p:nvSpPr>
          <p:spPr bwMode="auto">
            <a:xfrm>
              <a:off x="50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2" name="Line 19"/>
            <p:cNvSpPr>
              <a:spLocks noChangeShapeType="1"/>
            </p:cNvSpPr>
            <p:nvPr/>
          </p:nvSpPr>
          <p:spPr bwMode="auto">
            <a:xfrm>
              <a:off x="53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3" name="Line 20"/>
            <p:cNvSpPr>
              <a:spLocks noChangeShapeType="1"/>
            </p:cNvSpPr>
            <p:nvPr/>
          </p:nvSpPr>
          <p:spPr bwMode="auto">
            <a:xfrm>
              <a:off x="56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4" name="Line 21"/>
            <p:cNvSpPr>
              <a:spLocks noChangeShapeType="1"/>
            </p:cNvSpPr>
            <p:nvPr/>
          </p:nvSpPr>
          <p:spPr bwMode="auto">
            <a:xfrm>
              <a:off x="59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5" name="Line 22"/>
            <p:cNvSpPr>
              <a:spLocks noChangeShapeType="1"/>
            </p:cNvSpPr>
            <p:nvPr/>
          </p:nvSpPr>
          <p:spPr bwMode="auto">
            <a:xfrm>
              <a:off x="62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6" name="Line 23"/>
            <p:cNvSpPr>
              <a:spLocks noChangeShapeType="1"/>
            </p:cNvSpPr>
            <p:nvPr/>
          </p:nvSpPr>
          <p:spPr bwMode="auto">
            <a:xfrm>
              <a:off x="69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7" name="Line 24"/>
            <p:cNvSpPr>
              <a:spLocks noChangeShapeType="1"/>
            </p:cNvSpPr>
            <p:nvPr/>
          </p:nvSpPr>
          <p:spPr bwMode="auto">
            <a:xfrm>
              <a:off x="72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8" name="Line 25"/>
            <p:cNvSpPr>
              <a:spLocks noChangeShapeType="1"/>
            </p:cNvSpPr>
            <p:nvPr/>
          </p:nvSpPr>
          <p:spPr bwMode="auto">
            <a:xfrm>
              <a:off x="75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9" name="Line 26"/>
            <p:cNvSpPr>
              <a:spLocks noChangeShapeType="1"/>
            </p:cNvSpPr>
            <p:nvPr/>
          </p:nvSpPr>
          <p:spPr bwMode="auto">
            <a:xfrm>
              <a:off x="78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0" name="Line 27"/>
            <p:cNvSpPr>
              <a:spLocks noChangeShapeType="1"/>
            </p:cNvSpPr>
            <p:nvPr/>
          </p:nvSpPr>
          <p:spPr bwMode="auto">
            <a:xfrm>
              <a:off x="82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1" name="Line 28"/>
            <p:cNvSpPr>
              <a:spLocks noChangeShapeType="1"/>
            </p:cNvSpPr>
            <p:nvPr/>
          </p:nvSpPr>
          <p:spPr bwMode="auto">
            <a:xfrm>
              <a:off x="85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2" name="Line 29"/>
            <p:cNvSpPr>
              <a:spLocks noChangeShapeType="1"/>
            </p:cNvSpPr>
            <p:nvPr/>
          </p:nvSpPr>
          <p:spPr bwMode="auto">
            <a:xfrm>
              <a:off x="88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3" name="Line 30"/>
            <p:cNvSpPr>
              <a:spLocks noChangeShapeType="1"/>
            </p:cNvSpPr>
            <p:nvPr/>
          </p:nvSpPr>
          <p:spPr bwMode="auto">
            <a:xfrm>
              <a:off x="91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Line 31"/>
            <p:cNvSpPr>
              <a:spLocks noChangeShapeType="1"/>
            </p:cNvSpPr>
            <p:nvPr/>
          </p:nvSpPr>
          <p:spPr bwMode="auto">
            <a:xfrm>
              <a:off x="94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5" name="Line 32"/>
            <p:cNvSpPr>
              <a:spLocks noChangeShapeType="1"/>
            </p:cNvSpPr>
            <p:nvPr/>
          </p:nvSpPr>
          <p:spPr bwMode="auto">
            <a:xfrm>
              <a:off x="98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6" name="Line 33"/>
            <p:cNvSpPr>
              <a:spLocks noChangeShapeType="1"/>
            </p:cNvSpPr>
            <p:nvPr/>
          </p:nvSpPr>
          <p:spPr bwMode="auto">
            <a:xfrm>
              <a:off x="101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7" name="Line 34"/>
            <p:cNvSpPr>
              <a:spLocks noChangeShapeType="1"/>
            </p:cNvSpPr>
            <p:nvPr/>
          </p:nvSpPr>
          <p:spPr bwMode="auto">
            <a:xfrm>
              <a:off x="2760" y="7600"/>
              <a:ext cx="7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8" name="Line 35"/>
            <p:cNvSpPr>
              <a:spLocks noChangeShapeType="1"/>
            </p:cNvSpPr>
            <p:nvPr/>
          </p:nvSpPr>
          <p:spPr bwMode="auto">
            <a:xfrm>
              <a:off x="2760" y="72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9" name="Line 36"/>
            <p:cNvSpPr>
              <a:spLocks noChangeShapeType="1"/>
            </p:cNvSpPr>
            <p:nvPr/>
          </p:nvSpPr>
          <p:spPr bwMode="auto">
            <a:xfrm>
              <a:off x="2760" y="69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0" name="Line 37"/>
            <p:cNvSpPr>
              <a:spLocks noChangeShapeType="1"/>
            </p:cNvSpPr>
            <p:nvPr/>
          </p:nvSpPr>
          <p:spPr bwMode="auto">
            <a:xfrm>
              <a:off x="2760" y="66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1" name="Line 38"/>
            <p:cNvSpPr>
              <a:spLocks noChangeShapeType="1"/>
            </p:cNvSpPr>
            <p:nvPr/>
          </p:nvSpPr>
          <p:spPr bwMode="auto">
            <a:xfrm>
              <a:off x="2760" y="63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2" name="Line 39"/>
            <p:cNvSpPr>
              <a:spLocks noChangeShapeType="1"/>
            </p:cNvSpPr>
            <p:nvPr/>
          </p:nvSpPr>
          <p:spPr bwMode="auto">
            <a:xfrm>
              <a:off x="2760" y="60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3" name="Line 40"/>
            <p:cNvSpPr>
              <a:spLocks noChangeShapeType="1"/>
            </p:cNvSpPr>
            <p:nvPr/>
          </p:nvSpPr>
          <p:spPr bwMode="auto">
            <a:xfrm>
              <a:off x="2760" y="56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4" name="Line 41"/>
            <p:cNvSpPr>
              <a:spLocks noChangeShapeType="1"/>
            </p:cNvSpPr>
            <p:nvPr/>
          </p:nvSpPr>
          <p:spPr bwMode="auto">
            <a:xfrm>
              <a:off x="2760" y="53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5" name="Line 42"/>
            <p:cNvSpPr>
              <a:spLocks noChangeShapeType="1"/>
            </p:cNvSpPr>
            <p:nvPr/>
          </p:nvSpPr>
          <p:spPr bwMode="auto">
            <a:xfrm>
              <a:off x="2760" y="50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6" name="Line 43"/>
            <p:cNvSpPr>
              <a:spLocks noChangeShapeType="1"/>
            </p:cNvSpPr>
            <p:nvPr/>
          </p:nvSpPr>
          <p:spPr bwMode="auto">
            <a:xfrm>
              <a:off x="2760" y="101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7" name="Line 44"/>
            <p:cNvSpPr>
              <a:spLocks noChangeShapeType="1"/>
            </p:cNvSpPr>
            <p:nvPr/>
          </p:nvSpPr>
          <p:spPr bwMode="auto">
            <a:xfrm>
              <a:off x="2760" y="98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8" name="Line 45"/>
            <p:cNvSpPr>
              <a:spLocks noChangeShapeType="1"/>
            </p:cNvSpPr>
            <p:nvPr/>
          </p:nvSpPr>
          <p:spPr bwMode="auto">
            <a:xfrm>
              <a:off x="2760" y="95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9" name="Line 46"/>
            <p:cNvSpPr>
              <a:spLocks noChangeShapeType="1"/>
            </p:cNvSpPr>
            <p:nvPr/>
          </p:nvSpPr>
          <p:spPr bwMode="auto">
            <a:xfrm>
              <a:off x="2760" y="92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0" name="Line 47"/>
            <p:cNvSpPr>
              <a:spLocks noChangeShapeType="1"/>
            </p:cNvSpPr>
            <p:nvPr/>
          </p:nvSpPr>
          <p:spPr bwMode="auto">
            <a:xfrm>
              <a:off x="2760" y="88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1" name="Line 48"/>
            <p:cNvSpPr>
              <a:spLocks noChangeShapeType="1"/>
            </p:cNvSpPr>
            <p:nvPr/>
          </p:nvSpPr>
          <p:spPr bwMode="auto">
            <a:xfrm>
              <a:off x="2760" y="85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2" name="Line 49"/>
            <p:cNvSpPr>
              <a:spLocks noChangeShapeType="1"/>
            </p:cNvSpPr>
            <p:nvPr/>
          </p:nvSpPr>
          <p:spPr bwMode="auto">
            <a:xfrm>
              <a:off x="2760" y="82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3" name="Line 50"/>
            <p:cNvSpPr>
              <a:spLocks noChangeShapeType="1"/>
            </p:cNvSpPr>
            <p:nvPr/>
          </p:nvSpPr>
          <p:spPr bwMode="auto">
            <a:xfrm>
              <a:off x="2760" y="79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4" name="Text Box 51"/>
            <p:cNvSpPr txBox="1">
              <a:spLocks noChangeArrowheads="1"/>
            </p:cNvSpPr>
            <p:nvPr/>
          </p:nvSpPr>
          <p:spPr bwMode="auto">
            <a:xfrm>
              <a:off x="10519" y="711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11675" name="Text Box 52"/>
            <p:cNvSpPr txBox="1">
              <a:spLocks noChangeArrowheads="1"/>
            </p:cNvSpPr>
            <p:nvPr/>
          </p:nvSpPr>
          <p:spPr bwMode="auto">
            <a:xfrm>
              <a:off x="10519" y="775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11676" name="Text Box 53"/>
            <p:cNvSpPr txBox="1">
              <a:spLocks noChangeArrowheads="1"/>
            </p:cNvSpPr>
            <p:nvPr/>
          </p:nvSpPr>
          <p:spPr bwMode="auto">
            <a:xfrm>
              <a:off x="10519" y="67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11677" name="Text Box 54"/>
            <p:cNvSpPr txBox="1">
              <a:spLocks noChangeArrowheads="1"/>
            </p:cNvSpPr>
            <p:nvPr/>
          </p:nvSpPr>
          <p:spPr bwMode="auto">
            <a:xfrm>
              <a:off x="10519" y="807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11678" name="Text Box 55"/>
            <p:cNvSpPr txBox="1">
              <a:spLocks noChangeArrowheads="1"/>
            </p:cNvSpPr>
            <p:nvPr/>
          </p:nvSpPr>
          <p:spPr bwMode="auto">
            <a:xfrm>
              <a:off x="10519" y="7433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11679" name="Text Box 56"/>
            <p:cNvSpPr txBox="1">
              <a:spLocks noChangeArrowheads="1"/>
            </p:cNvSpPr>
            <p:nvPr/>
          </p:nvSpPr>
          <p:spPr bwMode="auto">
            <a:xfrm>
              <a:off x="10519" y="839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1680" name="Text Box 57"/>
            <p:cNvSpPr txBox="1">
              <a:spLocks noChangeArrowheads="1"/>
            </p:cNvSpPr>
            <p:nvPr/>
          </p:nvSpPr>
          <p:spPr bwMode="auto">
            <a:xfrm>
              <a:off x="10519" y="871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11681" name="Text Box 58"/>
            <p:cNvSpPr txBox="1">
              <a:spLocks noChangeArrowheads="1"/>
            </p:cNvSpPr>
            <p:nvPr/>
          </p:nvSpPr>
          <p:spPr bwMode="auto">
            <a:xfrm>
              <a:off x="10519" y="903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11682" name="Text Box 59"/>
            <p:cNvSpPr txBox="1">
              <a:spLocks noChangeArrowheads="1"/>
            </p:cNvSpPr>
            <p:nvPr/>
          </p:nvSpPr>
          <p:spPr bwMode="auto">
            <a:xfrm>
              <a:off x="10519" y="935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1683" name="Text Box 60"/>
            <p:cNvSpPr txBox="1">
              <a:spLocks noChangeArrowheads="1"/>
            </p:cNvSpPr>
            <p:nvPr/>
          </p:nvSpPr>
          <p:spPr bwMode="auto">
            <a:xfrm>
              <a:off x="10519" y="967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11684" name="Text Box 61"/>
            <p:cNvSpPr txBox="1">
              <a:spLocks noChangeArrowheads="1"/>
            </p:cNvSpPr>
            <p:nvPr/>
          </p:nvSpPr>
          <p:spPr bwMode="auto">
            <a:xfrm>
              <a:off x="10519" y="99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11685" name="Text Box 62"/>
            <p:cNvSpPr txBox="1">
              <a:spLocks noChangeArrowheads="1"/>
            </p:cNvSpPr>
            <p:nvPr/>
          </p:nvSpPr>
          <p:spPr bwMode="auto">
            <a:xfrm>
              <a:off x="10519" y="10312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1686" name="Text Box 63"/>
            <p:cNvSpPr txBox="1">
              <a:spLocks noChangeArrowheads="1"/>
            </p:cNvSpPr>
            <p:nvPr/>
          </p:nvSpPr>
          <p:spPr bwMode="auto">
            <a:xfrm>
              <a:off x="10519" y="648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1687" name="Text Box 64"/>
            <p:cNvSpPr txBox="1">
              <a:spLocks noChangeArrowheads="1"/>
            </p:cNvSpPr>
            <p:nvPr/>
          </p:nvSpPr>
          <p:spPr bwMode="auto">
            <a:xfrm>
              <a:off x="10519" y="616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11688" name="Text Box 65"/>
            <p:cNvSpPr txBox="1">
              <a:spLocks noChangeArrowheads="1"/>
            </p:cNvSpPr>
            <p:nvPr/>
          </p:nvSpPr>
          <p:spPr bwMode="auto">
            <a:xfrm>
              <a:off x="10519" y="584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11689" name="Text Box 66"/>
            <p:cNvSpPr txBox="1">
              <a:spLocks noChangeArrowheads="1"/>
            </p:cNvSpPr>
            <p:nvPr/>
          </p:nvSpPr>
          <p:spPr bwMode="auto">
            <a:xfrm>
              <a:off x="10519" y="552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1690" name="Text Box 67"/>
            <p:cNvSpPr txBox="1">
              <a:spLocks noChangeArrowheads="1"/>
            </p:cNvSpPr>
            <p:nvPr/>
          </p:nvSpPr>
          <p:spPr bwMode="auto">
            <a:xfrm>
              <a:off x="10519" y="520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11691" name="Text Box 68"/>
            <p:cNvSpPr txBox="1">
              <a:spLocks noChangeArrowheads="1"/>
            </p:cNvSpPr>
            <p:nvPr/>
          </p:nvSpPr>
          <p:spPr bwMode="auto">
            <a:xfrm>
              <a:off x="10519" y="488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11692" name="Text Box 69"/>
            <p:cNvSpPr txBox="1">
              <a:spLocks noChangeArrowheads="1"/>
            </p:cNvSpPr>
            <p:nvPr/>
          </p:nvSpPr>
          <p:spPr bwMode="auto">
            <a:xfrm>
              <a:off x="10519" y="456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1693" name="Text Box 70"/>
            <p:cNvSpPr txBox="1">
              <a:spLocks noChangeArrowheads="1"/>
            </p:cNvSpPr>
            <p:nvPr/>
          </p:nvSpPr>
          <p:spPr bwMode="auto">
            <a:xfrm>
              <a:off x="6439" y="4320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11694" name="Text Box 71"/>
            <p:cNvSpPr txBox="1">
              <a:spLocks noChangeArrowheads="1"/>
            </p:cNvSpPr>
            <p:nvPr/>
          </p:nvSpPr>
          <p:spPr bwMode="auto">
            <a:xfrm>
              <a:off x="676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11695" name="Text Box 72"/>
            <p:cNvSpPr txBox="1">
              <a:spLocks noChangeArrowheads="1"/>
            </p:cNvSpPr>
            <p:nvPr/>
          </p:nvSpPr>
          <p:spPr bwMode="auto">
            <a:xfrm>
              <a:off x="612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11696" name="Text Box 73"/>
            <p:cNvSpPr txBox="1">
              <a:spLocks noChangeArrowheads="1"/>
            </p:cNvSpPr>
            <p:nvPr/>
          </p:nvSpPr>
          <p:spPr bwMode="auto">
            <a:xfrm>
              <a:off x="579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1697" name="Text Box 74"/>
            <p:cNvSpPr txBox="1">
              <a:spLocks noChangeArrowheads="1"/>
            </p:cNvSpPr>
            <p:nvPr/>
          </p:nvSpPr>
          <p:spPr bwMode="auto">
            <a:xfrm>
              <a:off x="548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11698" name="Text Box 75"/>
            <p:cNvSpPr txBox="1">
              <a:spLocks noChangeArrowheads="1"/>
            </p:cNvSpPr>
            <p:nvPr/>
          </p:nvSpPr>
          <p:spPr bwMode="auto">
            <a:xfrm>
              <a:off x="51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1699" name="Text Box 76"/>
            <p:cNvSpPr txBox="1">
              <a:spLocks noChangeArrowheads="1"/>
            </p:cNvSpPr>
            <p:nvPr/>
          </p:nvSpPr>
          <p:spPr bwMode="auto">
            <a:xfrm>
              <a:off x="48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11700" name="Text Box 77"/>
            <p:cNvSpPr txBox="1">
              <a:spLocks noChangeArrowheads="1"/>
            </p:cNvSpPr>
            <p:nvPr/>
          </p:nvSpPr>
          <p:spPr bwMode="auto">
            <a:xfrm>
              <a:off x="45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1701" name="Text Box 78"/>
            <p:cNvSpPr txBox="1">
              <a:spLocks noChangeArrowheads="1"/>
            </p:cNvSpPr>
            <p:nvPr/>
          </p:nvSpPr>
          <p:spPr bwMode="auto">
            <a:xfrm>
              <a:off x="411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11702" name="Text Box 79"/>
            <p:cNvSpPr txBox="1">
              <a:spLocks noChangeArrowheads="1"/>
            </p:cNvSpPr>
            <p:nvPr/>
          </p:nvSpPr>
          <p:spPr bwMode="auto">
            <a:xfrm>
              <a:off x="380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11703" name="Text Box 80"/>
            <p:cNvSpPr txBox="1">
              <a:spLocks noChangeArrowheads="1"/>
            </p:cNvSpPr>
            <p:nvPr/>
          </p:nvSpPr>
          <p:spPr bwMode="auto">
            <a:xfrm>
              <a:off x="347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11704" name="Text Box 81"/>
            <p:cNvSpPr txBox="1">
              <a:spLocks noChangeArrowheads="1"/>
            </p:cNvSpPr>
            <p:nvPr/>
          </p:nvSpPr>
          <p:spPr bwMode="auto">
            <a:xfrm>
              <a:off x="316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11705" name="Text Box 82"/>
            <p:cNvSpPr txBox="1">
              <a:spLocks noChangeArrowheads="1"/>
            </p:cNvSpPr>
            <p:nvPr/>
          </p:nvSpPr>
          <p:spPr bwMode="auto">
            <a:xfrm>
              <a:off x="283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11706" name="Text Box 83"/>
            <p:cNvSpPr txBox="1">
              <a:spLocks noChangeArrowheads="1"/>
            </p:cNvSpPr>
            <p:nvPr/>
          </p:nvSpPr>
          <p:spPr bwMode="auto">
            <a:xfrm>
              <a:off x="252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11707" name="Text Box 84"/>
            <p:cNvSpPr txBox="1">
              <a:spLocks noChangeArrowheads="1"/>
            </p:cNvSpPr>
            <p:nvPr/>
          </p:nvSpPr>
          <p:spPr bwMode="auto">
            <a:xfrm>
              <a:off x="707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1708" name="Text Box 85"/>
            <p:cNvSpPr txBox="1">
              <a:spLocks noChangeArrowheads="1"/>
            </p:cNvSpPr>
            <p:nvPr/>
          </p:nvSpPr>
          <p:spPr bwMode="auto">
            <a:xfrm>
              <a:off x="740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11709" name="Text Box 86"/>
            <p:cNvSpPr txBox="1">
              <a:spLocks noChangeArrowheads="1"/>
            </p:cNvSpPr>
            <p:nvPr/>
          </p:nvSpPr>
          <p:spPr bwMode="auto">
            <a:xfrm>
              <a:off x="77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1710" name="Text Box 87"/>
            <p:cNvSpPr txBox="1">
              <a:spLocks noChangeArrowheads="1"/>
            </p:cNvSpPr>
            <p:nvPr/>
          </p:nvSpPr>
          <p:spPr bwMode="auto">
            <a:xfrm>
              <a:off x="80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11711" name="Text Box 88"/>
            <p:cNvSpPr txBox="1">
              <a:spLocks noChangeArrowheads="1"/>
            </p:cNvSpPr>
            <p:nvPr/>
          </p:nvSpPr>
          <p:spPr bwMode="auto">
            <a:xfrm>
              <a:off x="83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1712" name="Text Box 89"/>
            <p:cNvSpPr txBox="1">
              <a:spLocks noChangeArrowheads="1"/>
            </p:cNvSpPr>
            <p:nvPr/>
          </p:nvSpPr>
          <p:spPr bwMode="auto">
            <a:xfrm>
              <a:off x="859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11713" name="Text Box 90"/>
            <p:cNvSpPr txBox="1">
              <a:spLocks noChangeArrowheads="1"/>
            </p:cNvSpPr>
            <p:nvPr/>
          </p:nvSpPr>
          <p:spPr bwMode="auto">
            <a:xfrm>
              <a:off x="892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11714" name="Text Box 91"/>
            <p:cNvSpPr txBox="1">
              <a:spLocks noChangeArrowheads="1"/>
            </p:cNvSpPr>
            <p:nvPr/>
          </p:nvSpPr>
          <p:spPr bwMode="auto">
            <a:xfrm>
              <a:off x="9239" y="4480"/>
              <a:ext cx="50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11715" name="Text Box 92"/>
            <p:cNvSpPr txBox="1">
              <a:spLocks noChangeArrowheads="1"/>
            </p:cNvSpPr>
            <p:nvPr/>
          </p:nvSpPr>
          <p:spPr bwMode="auto">
            <a:xfrm>
              <a:off x="956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11716" name="Text Box 93"/>
            <p:cNvSpPr txBox="1">
              <a:spLocks noChangeArrowheads="1"/>
            </p:cNvSpPr>
            <p:nvPr/>
          </p:nvSpPr>
          <p:spPr bwMode="auto">
            <a:xfrm>
              <a:off x="9879" y="4480"/>
              <a:ext cx="48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11717" name="Text Box 94"/>
            <p:cNvSpPr txBox="1">
              <a:spLocks noChangeArrowheads="1"/>
            </p:cNvSpPr>
            <p:nvPr/>
          </p:nvSpPr>
          <p:spPr bwMode="auto">
            <a:xfrm>
              <a:off x="10279" y="4320"/>
              <a:ext cx="4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11718" name="Text Box 95"/>
            <p:cNvSpPr txBox="1">
              <a:spLocks noChangeArrowheads="1"/>
            </p:cNvSpPr>
            <p:nvPr/>
          </p:nvSpPr>
          <p:spPr bwMode="auto">
            <a:xfrm>
              <a:off x="5302" y="5354"/>
              <a:ext cx="33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11719" name="Rectangle 96"/>
            <p:cNvSpPr>
              <a:spLocks noChangeArrowheads="1"/>
            </p:cNvSpPr>
            <p:nvPr/>
          </p:nvSpPr>
          <p:spPr bwMode="auto">
            <a:xfrm>
              <a:off x="8040" y="6750"/>
              <a:ext cx="325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F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11720" name="Text Box 97"/>
            <p:cNvSpPr txBox="1">
              <a:spLocks noChangeArrowheads="1"/>
            </p:cNvSpPr>
            <p:nvPr/>
          </p:nvSpPr>
          <p:spPr bwMode="auto">
            <a:xfrm>
              <a:off x="3560" y="7760"/>
              <a:ext cx="36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G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11721" name="Text Box 98"/>
            <p:cNvSpPr txBox="1">
              <a:spLocks noChangeArrowheads="1"/>
            </p:cNvSpPr>
            <p:nvPr/>
          </p:nvSpPr>
          <p:spPr bwMode="auto">
            <a:xfrm>
              <a:off x="6760" y="9600"/>
              <a:ext cx="35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endParaRPr lang="en-US" altLang="en-US">
                <a:cs typeface="Times New Roman" pitchFamily="18" charset="0"/>
              </a:endParaRPr>
            </a:p>
          </p:txBody>
        </p:sp>
      </p:grpSp>
      <p:sp>
        <p:nvSpPr>
          <p:cNvPr id="389219" name="WordArt 99"/>
          <p:cNvSpPr>
            <a:spLocks noChangeArrowheads="1" noChangeShapeType="1" noTextEdit="1"/>
          </p:cNvSpPr>
          <p:nvPr/>
        </p:nvSpPr>
        <p:spPr bwMode="auto">
          <a:xfrm>
            <a:off x="4121150" y="2876550"/>
            <a:ext cx="10287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East</a:t>
            </a:r>
          </a:p>
        </p:txBody>
      </p:sp>
      <p:sp>
        <p:nvSpPr>
          <p:cNvPr id="389220" name="WordArt 100"/>
          <p:cNvSpPr>
            <a:spLocks noChangeArrowheads="1" noChangeShapeType="1" noTextEdit="1"/>
          </p:cNvSpPr>
          <p:nvPr/>
        </p:nvSpPr>
        <p:spPr bwMode="auto">
          <a:xfrm>
            <a:off x="1987550" y="2897188"/>
            <a:ext cx="10287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West</a:t>
            </a:r>
          </a:p>
        </p:txBody>
      </p:sp>
      <p:sp>
        <p:nvSpPr>
          <p:cNvPr id="389221" name="Line 101"/>
          <p:cNvSpPr>
            <a:spLocks noChangeShapeType="1"/>
          </p:cNvSpPr>
          <p:nvPr/>
        </p:nvSpPr>
        <p:spPr bwMode="auto">
          <a:xfrm flipV="1">
            <a:off x="3605213" y="538163"/>
            <a:ext cx="0" cy="5559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2" name="Line 102"/>
          <p:cNvSpPr>
            <a:spLocks noChangeShapeType="1"/>
          </p:cNvSpPr>
          <p:nvPr/>
        </p:nvSpPr>
        <p:spPr bwMode="auto">
          <a:xfrm flipV="1">
            <a:off x="4125913" y="528638"/>
            <a:ext cx="0" cy="5559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3" name="Line 103"/>
          <p:cNvSpPr>
            <a:spLocks noChangeShapeType="1"/>
          </p:cNvSpPr>
          <p:nvPr/>
        </p:nvSpPr>
        <p:spPr bwMode="auto">
          <a:xfrm flipV="1">
            <a:off x="3090863" y="544513"/>
            <a:ext cx="0" cy="5559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4" name="Line 104"/>
          <p:cNvSpPr>
            <a:spLocks noChangeShapeType="1"/>
          </p:cNvSpPr>
          <p:nvPr/>
        </p:nvSpPr>
        <p:spPr bwMode="auto">
          <a:xfrm>
            <a:off x="3598863" y="3530600"/>
            <a:ext cx="374650" cy="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5" name="Line 105"/>
          <p:cNvSpPr>
            <a:spLocks noChangeShapeType="1"/>
          </p:cNvSpPr>
          <p:nvPr/>
        </p:nvSpPr>
        <p:spPr bwMode="auto">
          <a:xfrm rot="10800000">
            <a:off x="3224213" y="3530600"/>
            <a:ext cx="374650" cy="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3" name="mitymou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9" grpId="0" animBg="1"/>
      <p:bldP spid="389220" grpId="0" animBg="1"/>
      <p:bldP spid="389221" grpId="0" animBg="1"/>
      <p:bldP spid="389222" grpId="0" animBg="1"/>
      <p:bldP spid="389223" grpId="0" animBg="1"/>
      <p:bldP spid="389224" grpId="0" animBg="1"/>
      <p:bldP spid="38922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the_world_as_it_turns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3667" name="Picture 3" descr="smart_guy_teaching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911225"/>
            <a:ext cx="451961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572000" y="2149475"/>
            <a:ext cx="4013200" cy="2559050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>
                <a:latin typeface="Elephant" pitchFamily="18" charset="0"/>
              </a:rPr>
              <a:t>Let’s do some plotting.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the_world_as_it_turns_p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-928688" y="11668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115716" name="Group 4"/>
          <p:cNvGrpSpPr>
            <a:grpSpLocks noChangeAspect="1"/>
          </p:cNvGrpSpPr>
          <p:nvPr/>
        </p:nvGrpSpPr>
        <p:grpSpPr bwMode="auto">
          <a:xfrm>
            <a:off x="209550" y="849313"/>
            <a:ext cx="6865938" cy="5157787"/>
            <a:chOff x="2520" y="4320"/>
            <a:chExt cx="8363" cy="6282"/>
          </a:xfrm>
        </p:grpSpPr>
        <p:sp>
          <p:nvSpPr>
            <p:cNvPr id="1157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20" y="4320"/>
              <a:ext cx="8355" cy="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572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0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28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8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29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30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731" name="Rectangle 10"/>
            <p:cNvSpPr>
              <a:spLocks noChangeArrowheads="1"/>
            </p:cNvSpPr>
            <p:nvPr/>
          </p:nvSpPr>
          <p:spPr bwMode="auto">
            <a:xfrm>
              <a:off x="2760" y="4720"/>
              <a:ext cx="7680" cy="57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5732" name="Line 11"/>
            <p:cNvSpPr>
              <a:spLocks noChangeShapeType="1"/>
            </p:cNvSpPr>
            <p:nvPr/>
          </p:nvSpPr>
          <p:spPr bwMode="auto">
            <a:xfrm>
              <a:off x="6600" y="4720"/>
              <a:ext cx="0" cy="57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3" name="Line 12"/>
            <p:cNvSpPr>
              <a:spLocks noChangeShapeType="1"/>
            </p:cNvSpPr>
            <p:nvPr/>
          </p:nvSpPr>
          <p:spPr bwMode="auto">
            <a:xfrm>
              <a:off x="30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4" name="Line 13"/>
            <p:cNvSpPr>
              <a:spLocks noChangeShapeType="1"/>
            </p:cNvSpPr>
            <p:nvPr/>
          </p:nvSpPr>
          <p:spPr bwMode="auto">
            <a:xfrm>
              <a:off x="34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5" name="Line 14"/>
            <p:cNvSpPr>
              <a:spLocks noChangeShapeType="1"/>
            </p:cNvSpPr>
            <p:nvPr/>
          </p:nvSpPr>
          <p:spPr bwMode="auto">
            <a:xfrm>
              <a:off x="37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6" name="Line 15"/>
            <p:cNvSpPr>
              <a:spLocks noChangeShapeType="1"/>
            </p:cNvSpPr>
            <p:nvPr/>
          </p:nvSpPr>
          <p:spPr bwMode="auto">
            <a:xfrm>
              <a:off x="40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Line 16"/>
            <p:cNvSpPr>
              <a:spLocks noChangeShapeType="1"/>
            </p:cNvSpPr>
            <p:nvPr/>
          </p:nvSpPr>
          <p:spPr bwMode="auto">
            <a:xfrm>
              <a:off x="43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8" name="Line 17"/>
            <p:cNvSpPr>
              <a:spLocks noChangeShapeType="1"/>
            </p:cNvSpPr>
            <p:nvPr/>
          </p:nvSpPr>
          <p:spPr bwMode="auto">
            <a:xfrm>
              <a:off x="46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Line 18"/>
            <p:cNvSpPr>
              <a:spLocks noChangeShapeType="1"/>
            </p:cNvSpPr>
            <p:nvPr/>
          </p:nvSpPr>
          <p:spPr bwMode="auto">
            <a:xfrm>
              <a:off x="50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0" name="Line 19"/>
            <p:cNvSpPr>
              <a:spLocks noChangeShapeType="1"/>
            </p:cNvSpPr>
            <p:nvPr/>
          </p:nvSpPr>
          <p:spPr bwMode="auto">
            <a:xfrm>
              <a:off x="53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1" name="Line 20"/>
            <p:cNvSpPr>
              <a:spLocks noChangeShapeType="1"/>
            </p:cNvSpPr>
            <p:nvPr/>
          </p:nvSpPr>
          <p:spPr bwMode="auto">
            <a:xfrm>
              <a:off x="56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Line 21"/>
            <p:cNvSpPr>
              <a:spLocks noChangeShapeType="1"/>
            </p:cNvSpPr>
            <p:nvPr/>
          </p:nvSpPr>
          <p:spPr bwMode="auto">
            <a:xfrm>
              <a:off x="59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Line 22"/>
            <p:cNvSpPr>
              <a:spLocks noChangeShapeType="1"/>
            </p:cNvSpPr>
            <p:nvPr/>
          </p:nvSpPr>
          <p:spPr bwMode="auto">
            <a:xfrm>
              <a:off x="62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4" name="Line 23"/>
            <p:cNvSpPr>
              <a:spLocks noChangeShapeType="1"/>
            </p:cNvSpPr>
            <p:nvPr/>
          </p:nvSpPr>
          <p:spPr bwMode="auto">
            <a:xfrm>
              <a:off x="69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5" name="Line 24"/>
            <p:cNvSpPr>
              <a:spLocks noChangeShapeType="1"/>
            </p:cNvSpPr>
            <p:nvPr/>
          </p:nvSpPr>
          <p:spPr bwMode="auto">
            <a:xfrm>
              <a:off x="72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6" name="Line 25"/>
            <p:cNvSpPr>
              <a:spLocks noChangeShapeType="1"/>
            </p:cNvSpPr>
            <p:nvPr/>
          </p:nvSpPr>
          <p:spPr bwMode="auto">
            <a:xfrm>
              <a:off x="75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7" name="Line 26"/>
            <p:cNvSpPr>
              <a:spLocks noChangeShapeType="1"/>
            </p:cNvSpPr>
            <p:nvPr/>
          </p:nvSpPr>
          <p:spPr bwMode="auto">
            <a:xfrm>
              <a:off x="78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8" name="Line 27"/>
            <p:cNvSpPr>
              <a:spLocks noChangeShapeType="1"/>
            </p:cNvSpPr>
            <p:nvPr/>
          </p:nvSpPr>
          <p:spPr bwMode="auto">
            <a:xfrm>
              <a:off x="82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9" name="Line 28"/>
            <p:cNvSpPr>
              <a:spLocks noChangeShapeType="1"/>
            </p:cNvSpPr>
            <p:nvPr/>
          </p:nvSpPr>
          <p:spPr bwMode="auto">
            <a:xfrm>
              <a:off x="85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0" name="Line 29"/>
            <p:cNvSpPr>
              <a:spLocks noChangeShapeType="1"/>
            </p:cNvSpPr>
            <p:nvPr/>
          </p:nvSpPr>
          <p:spPr bwMode="auto">
            <a:xfrm>
              <a:off x="88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1" name="Line 30"/>
            <p:cNvSpPr>
              <a:spLocks noChangeShapeType="1"/>
            </p:cNvSpPr>
            <p:nvPr/>
          </p:nvSpPr>
          <p:spPr bwMode="auto">
            <a:xfrm>
              <a:off x="91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2" name="Line 31"/>
            <p:cNvSpPr>
              <a:spLocks noChangeShapeType="1"/>
            </p:cNvSpPr>
            <p:nvPr/>
          </p:nvSpPr>
          <p:spPr bwMode="auto">
            <a:xfrm>
              <a:off x="94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3" name="Line 32"/>
            <p:cNvSpPr>
              <a:spLocks noChangeShapeType="1"/>
            </p:cNvSpPr>
            <p:nvPr/>
          </p:nvSpPr>
          <p:spPr bwMode="auto">
            <a:xfrm>
              <a:off x="98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4" name="Line 33"/>
            <p:cNvSpPr>
              <a:spLocks noChangeShapeType="1"/>
            </p:cNvSpPr>
            <p:nvPr/>
          </p:nvSpPr>
          <p:spPr bwMode="auto">
            <a:xfrm>
              <a:off x="101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5" name="Line 34"/>
            <p:cNvSpPr>
              <a:spLocks noChangeShapeType="1"/>
            </p:cNvSpPr>
            <p:nvPr/>
          </p:nvSpPr>
          <p:spPr bwMode="auto">
            <a:xfrm>
              <a:off x="2760" y="7600"/>
              <a:ext cx="7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6" name="Line 35"/>
            <p:cNvSpPr>
              <a:spLocks noChangeShapeType="1"/>
            </p:cNvSpPr>
            <p:nvPr/>
          </p:nvSpPr>
          <p:spPr bwMode="auto">
            <a:xfrm>
              <a:off x="2760" y="72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7" name="Line 36"/>
            <p:cNvSpPr>
              <a:spLocks noChangeShapeType="1"/>
            </p:cNvSpPr>
            <p:nvPr/>
          </p:nvSpPr>
          <p:spPr bwMode="auto">
            <a:xfrm>
              <a:off x="2760" y="69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8" name="Line 37"/>
            <p:cNvSpPr>
              <a:spLocks noChangeShapeType="1"/>
            </p:cNvSpPr>
            <p:nvPr/>
          </p:nvSpPr>
          <p:spPr bwMode="auto">
            <a:xfrm>
              <a:off x="2760" y="66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9" name="Line 38"/>
            <p:cNvSpPr>
              <a:spLocks noChangeShapeType="1"/>
            </p:cNvSpPr>
            <p:nvPr/>
          </p:nvSpPr>
          <p:spPr bwMode="auto">
            <a:xfrm>
              <a:off x="2760" y="63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0" name="Line 39"/>
            <p:cNvSpPr>
              <a:spLocks noChangeShapeType="1"/>
            </p:cNvSpPr>
            <p:nvPr/>
          </p:nvSpPr>
          <p:spPr bwMode="auto">
            <a:xfrm>
              <a:off x="2760" y="60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1" name="Line 40"/>
            <p:cNvSpPr>
              <a:spLocks noChangeShapeType="1"/>
            </p:cNvSpPr>
            <p:nvPr/>
          </p:nvSpPr>
          <p:spPr bwMode="auto">
            <a:xfrm>
              <a:off x="2760" y="56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2" name="Line 41"/>
            <p:cNvSpPr>
              <a:spLocks noChangeShapeType="1"/>
            </p:cNvSpPr>
            <p:nvPr/>
          </p:nvSpPr>
          <p:spPr bwMode="auto">
            <a:xfrm>
              <a:off x="2760" y="53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3" name="Line 42"/>
            <p:cNvSpPr>
              <a:spLocks noChangeShapeType="1"/>
            </p:cNvSpPr>
            <p:nvPr/>
          </p:nvSpPr>
          <p:spPr bwMode="auto">
            <a:xfrm>
              <a:off x="2760" y="50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4" name="Line 43"/>
            <p:cNvSpPr>
              <a:spLocks noChangeShapeType="1"/>
            </p:cNvSpPr>
            <p:nvPr/>
          </p:nvSpPr>
          <p:spPr bwMode="auto">
            <a:xfrm>
              <a:off x="2760" y="101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5" name="Line 44"/>
            <p:cNvSpPr>
              <a:spLocks noChangeShapeType="1"/>
            </p:cNvSpPr>
            <p:nvPr/>
          </p:nvSpPr>
          <p:spPr bwMode="auto">
            <a:xfrm>
              <a:off x="2760" y="98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6" name="Line 45"/>
            <p:cNvSpPr>
              <a:spLocks noChangeShapeType="1"/>
            </p:cNvSpPr>
            <p:nvPr/>
          </p:nvSpPr>
          <p:spPr bwMode="auto">
            <a:xfrm>
              <a:off x="2760" y="95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7" name="Line 46"/>
            <p:cNvSpPr>
              <a:spLocks noChangeShapeType="1"/>
            </p:cNvSpPr>
            <p:nvPr/>
          </p:nvSpPr>
          <p:spPr bwMode="auto">
            <a:xfrm>
              <a:off x="2760" y="92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8" name="Line 47"/>
            <p:cNvSpPr>
              <a:spLocks noChangeShapeType="1"/>
            </p:cNvSpPr>
            <p:nvPr/>
          </p:nvSpPr>
          <p:spPr bwMode="auto">
            <a:xfrm>
              <a:off x="2760" y="88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9" name="Line 48"/>
            <p:cNvSpPr>
              <a:spLocks noChangeShapeType="1"/>
            </p:cNvSpPr>
            <p:nvPr/>
          </p:nvSpPr>
          <p:spPr bwMode="auto">
            <a:xfrm>
              <a:off x="2760" y="85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0" name="Line 49"/>
            <p:cNvSpPr>
              <a:spLocks noChangeShapeType="1"/>
            </p:cNvSpPr>
            <p:nvPr/>
          </p:nvSpPr>
          <p:spPr bwMode="auto">
            <a:xfrm>
              <a:off x="2760" y="82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1" name="Line 50"/>
            <p:cNvSpPr>
              <a:spLocks noChangeShapeType="1"/>
            </p:cNvSpPr>
            <p:nvPr/>
          </p:nvSpPr>
          <p:spPr bwMode="auto">
            <a:xfrm>
              <a:off x="2760" y="79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2" name="Text Box 51"/>
            <p:cNvSpPr txBox="1">
              <a:spLocks noChangeArrowheads="1"/>
            </p:cNvSpPr>
            <p:nvPr/>
          </p:nvSpPr>
          <p:spPr bwMode="auto">
            <a:xfrm>
              <a:off x="10519" y="711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15773" name="Text Box 52"/>
            <p:cNvSpPr txBox="1">
              <a:spLocks noChangeArrowheads="1"/>
            </p:cNvSpPr>
            <p:nvPr/>
          </p:nvSpPr>
          <p:spPr bwMode="auto">
            <a:xfrm>
              <a:off x="10519" y="775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15774" name="Text Box 53"/>
            <p:cNvSpPr txBox="1">
              <a:spLocks noChangeArrowheads="1"/>
            </p:cNvSpPr>
            <p:nvPr/>
          </p:nvSpPr>
          <p:spPr bwMode="auto">
            <a:xfrm>
              <a:off x="10519" y="67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15775" name="Text Box 54"/>
            <p:cNvSpPr txBox="1">
              <a:spLocks noChangeArrowheads="1"/>
            </p:cNvSpPr>
            <p:nvPr/>
          </p:nvSpPr>
          <p:spPr bwMode="auto">
            <a:xfrm>
              <a:off x="10519" y="807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15776" name="Text Box 55"/>
            <p:cNvSpPr txBox="1">
              <a:spLocks noChangeArrowheads="1"/>
            </p:cNvSpPr>
            <p:nvPr/>
          </p:nvSpPr>
          <p:spPr bwMode="auto">
            <a:xfrm>
              <a:off x="10519" y="7433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15777" name="Text Box 56"/>
            <p:cNvSpPr txBox="1">
              <a:spLocks noChangeArrowheads="1"/>
            </p:cNvSpPr>
            <p:nvPr/>
          </p:nvSpPr>
          <p:spPr bwMode="auto">
            <a:xfrm>
              <a:off x="10519" y="839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5778" name="Text Box 57"/>
            <p:cNvSpPr txBox="1">
              <a:spLocks noChangeArrowheads="1"/>
            </p:cNvSpPr>
            <p:nvPr/>
          </p:nvSpPr>
          <p:spPr bwMode="auto">
            <a:xfrm>
              <a:off x="10519" y="871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15779" name="Text Box 58"/>
            <p:cNvSpPr txBox="1">
              <a:spLocks noChangeArrowheads="1"/>
            </p:cNvSpPr>
            <p:nvPr/>
          </p:nvSpPr>
          <p:spPr bwMode="auto">
            <a:xfrm>
              <a:off x="10519" y="903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15780" name="Text Box 59"/>
            <p:cNvSpPr txBox="1">
              <a:spLocks noChangeArrowheads="1"/>
            </p:cNvSpPr>
            <p:nvPr/>
          </p:nvSpPr>
          <p:spPr bwMode="auto">
            <a:xfrm>
              <a:off x="10519" y="935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5781" name="Text Box 60"/>
            <p:cNvSpPr txBox="1">
              <a:spLocks noChangeArrowheads="1"/>
            </p:cNvSpPr>
            <p:nvPr/>
          </p:nvSpPr>
          <p:spPr bwMode="auto">
            <a:xfrm>
              <a:off x="10519" y="967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15782" name="Text Box 61"/>
            <p:cNvSpPr txBox="1">
              <a:spLocks noChangeArrowheads="1"/>
            </p:cNvSpPr>
            <p:nvPr/>
          </p:nvSpPr>
          <p:spPr bwMode="auto">
            <a:xfrm>
              <a:off x="10519" y="99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15783" name="Text Box 62"/>
            <p:cNvSpPr txBox="1">
              <a:spLocks noChangeArrowheads="1"/>
            </p:cNvSpPr>
            <p:nvPr/>
          </p:nvSpPr>
          <p:spPr bwMode="auto">
            <a:xfrm>
              <a:off x="10519" y="10312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5784" name="Text Box 63"/>
            <p:cNvSpPr txBox="1">
              <a:spLocks noChangeArrowheads="1"/>
            </p:cNvSpPr>
            <p:nvPr/>
          </p:nvSpPr>
          <p:spPr bwMode="auto">
            <a:xfrm>
              <a:off x="10519" y="648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5785" name="Text Box 64"/>
            <p:cNvSpPr txBox="1">
              <a:spLocks noChangeArrowheads="1"/>
            </p:cNvSpPr>
            <p:nvPr/>
          </p:nvSpPr>
          <p:spPr bwMode="auto">
            <a:xfrm>
              <a:off x="10519" y="616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15786" name="Text Box 65"/>
            <p:cNvSpPr txBox="1">
              <a:spLocks noChangeArrowheads="1"/>
            </p:cNvSpPr>
            <p:nvPr/>
          </p:nvSpPr>
          <p:spPr bwMode="auto">
            <a:xfrm>
              <a:off x="10519" y="584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15787" name="Text Box 66"/>
            <p:cNvSpPr txBox="1">
              <a:spLocks noChangeArrowheads="1"/>
            </p:cNvSpPr>
            <p:nvPr/>
          </p:nvSpPr>
          <p:spPr bwMode="auto">
            <a:xfrm>
              <a:off x="10519" y="552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5788" name="Text Box 67"/>
            <p:cNvSpPr txBox="1">
              <a:spLocks noChangeArrowheads="1"/>
            </p:cNvSpPr>
            <p:nvPr/>
          </p:nvSpPr>
          <p:spPr bwMode="auto">
            <a:xfrm>
              <a:off x="10519" y="520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15789" name="Text Box 68"/>
            <p:cNvSpPr txBox="1">
              <a:spLocks noChangeArrowheads="1"/>
            </p:cNvSpPr>
            <p:nvPr/>
          </p:nvSpPr>
          <p:spPr bwMode="auto">
            <a:xfrm>
              <a:off x="10519" y="488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15790" name="Text Box 69"/>
            <p:cNvSpPr txBox="1">
              <a:spLocks noChangeArrowheads="1"/>
            </p:cNvSpPr>
            <p:nvPr/>
          </p:nvSpPr>
          <p:spPr bwMode="auto">
            <a:xfrm>
              <a:off x="10519" y="456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5791" name="Text Box 70"/>
            <p:cNvSpPr txBox="1">
              <a:spLocks noChangeArrowheads="1"/>
            </p:cNvSpPr>
            <p:nvPr/>
          </p:nvSpPr>
          <p:spPr bwMode="auto">
            <a:xfrm>
              <a:off x="6439" y="4320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15792" name="Text Box 71"/>
            <p:cNvSpPr txBox="1">
              <a:spLocks noChangeArrowheads="1"/>
            </p:cNvSpPr>
            <p:nvPr/>
          </p:nvSpPr>
          <p:spPr bwMode="auto">
            <a:xfrm>
              <a:off x="676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15793" name="Text Box 72"/>
            <p:cNvSpPr txBox="1">
              <a:spLocks noChangeArrowheads="1"/>
            </p:cNvSpPr>
            <p:nvPr/>
          </p:nvSpPr>
          <p:spPr bwMode="auto">
            <a:xfrm>
              <a:off x="612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15794" name="Text Box 73"/>
            <p:cNvSpPr txBox="1">
              <a:spLocks noChangeArrowheads="1"/>
            </p:cNvSpPr>
            <p:nvPr/>
          </p:nvSpPr>
          <p:spPr bwMode="auto">
            <a:xfrm>
              <a:off x="579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5795" name="Text Box 74"/>
            <p:cNvSpPr txBox="1">
              <a:spLocks noChangeArrowheads="1"/>
            </p:cNvSpPr>
            <p:nvPr/>
          </p:nvSpPr>
          <p:spPr bwMode="auto">
            <a:xfrm>
              <a:off x="548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15796" name="Text Box 75"/>
            <p:cNvSpPr txBox="1">
              <a:spLocks noChangeArrowheads="1"/>
            </p:cNvSpPr>
            <p:nvPr/>
          </p:nvSpPr>
          <p:spPr bwMode="auto">
            <a:xfrm>
              <a:off x="51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5797" name="Text Box 76"/>
            <p:cNvSpPr txBox="1">
              <a:spLocks noChangeArrowheads="1"/>
            </p:cNvSpPr>
            <p:nvPr/>
          </p:nvSpPr>
          <p:spPr bwMode="auto">
            <a:xfrm>
              <a:off x="48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15798" name="Text Box 77"/>
            <p:cNvSpPr txBox="1">
              <a:spLocks noChangeArrowheads="1"/>
            </p:cNvSpPr>
            <p:nvPr/>
          </p:nvSpPr>
          <p:spPr bwMode="auto">
            <a:xfrm>
              <a:off x="45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5799" name="Text Box 78"/>
            <p:cNvSpPr txBox="1">
              <a:spLocks noChangeArrowheads="1"/>
            </p:cNvSpPr>
            <p:nvPr/>
          </p:nvSpPr>
          <p:spPr bwMode="auto">
            <a:xfrm>
              <a:off x="411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15800" name="Text Box 79"/>
            <p:cNvSpPr txBox="1">
              <a:spLocks noChangeArrowheads="1"/>
            </p:cNvSpPr>
            <p:nvPr/>
          </p:nvSpPr>
          <p:spPr bwMode="auto">
            <a:xfrm>
              <a:off x="380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15801" name="Text Box 80"/>
            <p:cNvSpPr txBox="1">
              <a:spLocks noChangeArrowheads="1"/>
            </p:cNvSpPr>
            <p:nvPr/>
          </p:nvSpPr>
          <p:spPr bwMode="auto">
            <a:xfrm>
              <a:off x="347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15802" name="Text Box 81"/>
            <p:cNvSpPr txBox="1">
              <a:spLocks noChangeArrowheads="1"/>
            </p:cNvSpPr>
            <p:nvPr/>
          </p:nvSpPr>
          <p:spPr bwMode="auto">
            <a:xfrm>
              <a:off x="316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15803" name="Text Box 82"/>
            <p:cNvSpPr txBox="1">
              <a:spLocks noChangeArrowheads="1"/>
            </p:cNvSpPr>
            <p:nvPr/>
          </p:nvSpPr>
          <p:spPr bwMode="auto">
            <a:xfrm>
              <a:off x="283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15804" name="Text Box 83"/>
            <p:cNvSpPr txBox="1">
              <a:spLocks noChangeArrowheads="1"/>
            </p:cNvSpPr>
            <p:nvPr/>
          </p:nvSpPr>
          <p:spPr bwMode="auto">
            <a:xfrm>
              <a:off x="252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15805" name="Text Box 84"/>
            <p:cNvSpPr txBox="1">
              <a:spLocks noChangeArrowheads="1"/>
            </p:cNvSpPr>
            <p:nvPr/>
          </p:nvSpPr>
          <p:spPr bwMode="auto">
            <a:xfrm>
              <a:off x="707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5806" name="Text Box 85"/>
            <p:cNvSpPr txBox="1">
              <a:spLocks noChangeArrowheads="1"/>
            </p:cNvSpPr>
            <p:nvPr/>
          </p:nvSpPr>
          <p:spPr bwMode="auto">
            <a:xfrm>
              <a:off x="740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15807" name="Text Box 86"/>
            <p:cNvSpPr txBox="1">
              <a:spLocks noChangeArrowheads="1"/>
            </p:cNvSpPr>
            <p:nvPr/>
          </p:nvSpPr>
          <p:spPr bwMode="auto">
            <a:xfrm>
              <a:off x="77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5808" name="Text Box 87"/>
            <p:cNvSpPr txBox="1">
              <a:spLocks noChangeArrowheads="1"/>
            </p:cNvSpPr>
            <p:nvPr/>
          </p:nvSpPr>
          <p:spPr bwMode="auto">
            <a:xfrm>
              <a:off x="80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15809" name="Text Box 88"/>
            <p:cNvSpPr txBox="1">
              <a:spLocks noChangeArrowheads="1"/>
            </p:cNvSpPr>
            <p:nvPr/>
          </p:nvSpPr>
          <p:spPr bwMode="auto">
            <a:xfrm>
              <a:off x="83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5810" name="Text Box 89"/>
            <p:cNvSpPr txBox="1">
              <a:spLocks noChangeArrowheads="1"/>
            </p:cNvSpPr>
            <p:nvPr/>
          </p:nvSpPr>
          <p:spPr bwMode="auto">
            <a:xfrm>
              <a:off x="859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15811" name="Text Box 90"/>
            <p:cNvSpPr txBox="1">
              <a:spLocks noChangeArrowheads="1"/>
            </p:cNvSpPr>
            <p:nvPr/>
          </p:nvSpPr>
          <p:spPr bwMode="auto">
            <a:xfrm>
              <a:off x="892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15812" name="Text Box 91"/>
            <p:cNvSpPr txBox="1">
              <a:spLocks noChangeArrowheads="1"/>
            </p:cNvSpPr>
            <p:nvPr/>
          </p:nvSpPr>
          <p:spPr bwMode="auto">
            <a:xfrm>
              <a:off x="9239" y="4480"/>
              <a:ext cx="50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15813" name="Text Box 92"/>
            <p:cNvSpPr txBox="1">
              <a:spLocks noChangeArrowheads="1"/>
            </p:cNvSpPr>
            <p:nvPr/>
          </p:nvSpPr>
          <p:spPr bwMode="auto">
            <a:xfrm>
              <a:off x="956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15814" name="Text Box 93"/>
            <p:cNvSpPr txBox="1">
              <a:spLocks noChangeArrowheads="1"/>
            </p:cNvSpPr>
            <p:nvPr/>
          </p:nvSpPr>
          <p:spPr bwMode="auto">
            <a:xfrm>
              <a:off x="9879" y="4480"/>
              <a:ext cx="48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15815" name="Text Box 94"/>
            <p:cNvSpPr txBox="1">
              <a:spLocks noChangeArrowheads="1"/>
            </p:cNvSpPr>
            <p:nvPr/>
          </p:nvSpPr>
          <p:spPr bwMode="auto">
            <a:xfrm>
              <a:off x="10279" y="4320"/>
              <a:ext cx="4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15816" name="Text Box 95"/>
            <p:cNvSpPr txBox="1">
              <a:spLocks noChangeArrowheads="1"/>
            </p:cNvSpPr>
            <p:nvPr/>
          </p:nvSpPr>
          <p:spPr bwMode="auto">
            <a:xfrm>
              <a:off x="5302" y="5354"/>
              <a:ext cx="33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15817" name="Rectangle 96"/>
            <p:cNvSpPr>
              <a:spLocks noChangeArrowheads="1"/>
            </p:cNvSpPr>
            <p:nvPr/>
          </p:nvSpPr>
          <p:spPr bwMode="auto">
            <a:xfrm>
              <a:off x="8040" y="6750"/>
              <a:ext cx="325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F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15818" name="Text Box 97"/>
            <p:cNvSpPr txBox="1">
              <a:spLocks noChangeArrowheads="1"/>
            </p:cNvSpPr>
            <p:nvPr/>
          </p:nvSpPr>
          <p:spPr bwMode="auto">
            <a:xfrm>
              <a:off x="3560" y="7760"/>
              <a:ext cx="36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G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15819" name="Text Box 98"/>
            <p:cNvSpPr txBox="1">
              <a:spLocks noChangeArrowheads="1"/>
            </p:cNvSpPr>
            <p:nvPr/>
          </p:nvSpPr>
          <p:spPr bwMode="auto">
            <a:xfrm>
              <a:off x="6760" y="9600"/>
              <a:ext cx="35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endParaRPr lang="en-US" altLang="en-US">
                <a:cs typeface="Times New Roman" pitchFamily="18" charset="0"/>
              </a:endParaRPr>
            </a:p>
          </p:txBody>
        </p:sp>
      </p:grpSp>
      <p:sp>
        <p:nvSpPr>
          <p:cNvPr id="395363" name="Oval 99"/>
          <p:cNvSpPr>
            <a:spLocks noChangeArrowheads="1"/>
          </p:cNvSpPr>
          <p:nvPr/>
        </p:nvSpPr>
        <p:spPr bwMode="auto">
          <a:xfrm>
            <a:off x="1790700" y="2840038"/>
            <a:ext cx="10001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5364" name="WordArt 100"/>
          <p:cNvSpPr>
            <a:spLocks noChangeArrowheads="1" noChangeShapeType="1" noTextEdit="1"/>
          </p:cNvSpPr>
          <p:nvPr/>
        </p:nvSpPr>
        <p:spPr bwMode="auto">
          <a:xfrm>
            <a:off x="2038350" y="2192338"/>
            <a:ext cx="1160463" cy="1160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</a:t>
            </a:r>
          </a:p>
        </p:txBody>
      </p:sp>
      <p:sp>
        <p:nvSpPr>
          <p:cNvPr id="395365" name="Oval 101"/>
          <p:cNvSpPr>
            <a:spLocks noChangeArrowheads="1"/>
          </p:cNvSpPr>
          <p:nvPr/>
        </p:nvSpPr>
        <p:spPr bwMode="auto">
          <a:xfrm>
            <a:off x="5219700" y="4259263"/>
            <a:ext cx="10001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5366" name="WordArt 102"/>
          <p:cNvSpPr>
            <a:spLocks noChangeArrowheads="1" noChangeShapeType="1" noTextEdit="1"/>
          </p:cNvSpPr>
          <p:nvPr/>
        </p:nvSpPr>
        <p:spPr bwMode="auto">
          <a:xfrm>
            <a:off x="5514975" y="3763963"/>
            <a:ext cx="1160463" cy="1160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B</a:t>
            </a:r>
          </a:p>
        </p:txBody>
      </p:sp>
      <p:sp>
        <p:nvSpPr>
          <p:cNvPr id="395367" name="WordArt 103"/>
          <p:cNvSpPr>
            <a:spLocks noChangeArrowheads="1" noChangeShapeType="1" noTextEdit="1"/>
          </p:cNvSpPr>
          <p:nvPr/>
        </p:nvSpPr>
        <p:spPr bwMode="auto">
          <a:xfrm>
            <a:off x="1704975" y="4373563"/>
            <a:ext cx="1160463" cy="1160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</a:t>
            </a:r>
          </a:p>
        </p:txBody>
      </p:sp>
      <p:sp>
        <p:nvSpPr>
          <p:cNvPr id="395368" name="Oval 104"/>
          <p:cNvSpPr>
            <a:spLocks noChangeArrowheads="1"/>
          </p:cNvSpPr>
          <p:nvPr/>
        </p:nvSpPr>
        <p:spPr bwMode="auto">
          <a:xfrm>
            <a:off x="2362200" y="5592763"/>
            <a:ext cx="10001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5369" name="Oval 105"/>
          <p:cNvSpPr>
            <a:spLocks noChangeArrowheads="1"/>
          </p:cNvSpPr>
          <p:nvPr/>
        </p:nvSpPr>
        <p:spPr bwMode="auto">
          <a:xfrm>
            <a:off x="5372100" y="2306638"/>
            <a:ext cx="100013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5370" name="WordArt 106"/>
          <p:cNvSpPr>
            <a:spLocks noChangeArrowheads="1" noChangeShapeType="1" noTextEdit="1"/>
          </p:cNvSpPr>
          <p:nvPr/>
        </p:nvSpPr>
        <p:spPr bwMode="auto">
          <a:xfrm>
            <a:off x="5610225" y="1782763"/>
            <a:ext cx="1160463" cy="1160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115725" name="Rectangle 107"/>
          <p:cNvSpPr>
            <a:spLocks noChangeArrowheads="1"/>
          </p:cNvSpPr>
          <p:nvPr/>
        </p:nvSpPr>
        <p:spPr bwMode="auto">
          <a:xfrm>
            <a:off x="862013" y="204788"/>
            <a:ext cx="7418387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Monotype Corsiva" pitchFamily="66" charset="0"/>
              </a:rPr>
              <a:t>On the coordinate system, plot the coordinates given in your notes:</a:t>
            </a:r>
          </a:p>
        </p:txBody>
      </p:sp>
    </p:spTree>
  </p:cSld>
  <p:clrMapOvr>
    <a:masterClrMapping/>
  </p:clrMapOvr>
  <p:transition spd="slow">
    <p:fade thruBlk="1"/>
    <p:sndAc>
      <p:stSnd>
        <p:snd r:embed="rId3" name="mkmyd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63" grpId="0" animBg="1"/>
      <p:bldP spid="395364" grpId="0" animBg="1"/>
      <p:bldP spid="395365" grpId="0" animBg="1"/>
      <p:bldP spid="395366" grpId="0" animBg="1"/>
      <p:bldP spid="395367" grpId="0" animBg="1"/>
      <p:bldP spid="395368" grpId="0" animBg="1"/>
      <p:bldP spid="395369" grpId="0" animBg="1"/>
      <p:bldP spid="3953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Writing Prompt: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09800"/>
            <a:ext cx="9144000" cy="28194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Today, I went to the beach and I observed…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the_world_as_it_turns_p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-858838" y="11668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117764" name="Group 4"/>
          <p:cNvGrpSpPr>
            <a:grpSpLocks noChangeAspect="1"/>
          </p:cNvGrpSpPr>
          <p:nvPr/>
        </p:nvGrpSpPr>
        <p:grpSpPr bwMode="auto">
          <a:xfrm>
            <a:off x="279400" y="849313"/>
            <a:ext cx="6865938" cy="5157787"/>
            <a:chOff x="2520" y="4320"/>
            <a:chExt cx="8363" cy="6282"/>
          </a:xfrm>
        </p:grpSpPr>
        <p:sp>
          <p:nvSpPr>
            <p:cNvPr id="117770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20" y="4320"/>
              <a:ext cx="8355" cy="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777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0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772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8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773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0" y="856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774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0" y="5840"/>
              <a:ext cx="22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775" name="Rectangle 10"/>
            <p:cNvSpPr>
              <a:spLocks noChangeArrowheads="1"/>
            </p:cNvSpPr>
            <p:nvPr/>
          </p:nvSpPr>
          <p:spPr bwMode="auto">
            <a:xfrm>
              <a:off x="2760" y="4720"/>
              <a:ext cx="7680" cy="57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7776" name="Line 11"/>
            <p:cNvSpPr>
              <a:spLocks noChangeShapeType="1"/>
            </p:cNvSpPr>
            <p:nvPr/>
          </p:nvSpPr>
          <p:spPr bwMode="auto">
            <a:xfrm>
              <a:off x="6600" y="4720"/>
              <a:ext cx="0" cy="57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7" name="Line 12"/>
            <p:cNvSpPr>
              <a:spLocks noChangeShapeType="1"/>
            </p:cNvSpPr>
            <p:nvPr/>
          </p:nvSpPr>
          <p:spPr bwMode="auto">
            <a:xfrm>
              <a:off x="30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8" name="Line 13"/>
            <p:cNvSpPr>
              <a:spLocks noChangeShapeType="1"/>
            </p:cNvSpPr>
            <p:nvPr/>
          </p:nvSpPr>
          <p:spPr bwMode="auto">
            <a:xfrm>
              <a:off x="34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9" name="Line 14"/>
            <p:cNvSpPr>
              <a:spLocks noChangeShapeType="1"/>
            </p:cNvSpPr>
            <p:nvPr/>
          </p:nvSpPr>
          <p:spPr bwMode="auto">
            <a:xfrm>
              <a:off x="37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0" name="Line 15"/>
            <p:cNvSpPr>
              <a:spLocks noChangeShapeType="1"/>
            </p:cNvSpPr>
            <p:nvPr/>
          </p:nvSpPr>
          <p:spPr bwMode="auto">
            <a:xfrm>
              <a:off x="40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1" name="Line 16"/>
            <p:cNvSpPr>
              <a:spLocks noChangeShapeType="1"/>
            </p:cNvSpPr>
            <p:nvPr/>
          </p:nvSpPr>
          <p:spPr bwMode="auto">
            <a:xfrm>
              <a:off x="43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2" name="Line 17"/>
            <p:cNvSpPr>
              <a:spLocks noChangeShapeType="1"/>
            </p:cNvSpPr>
            <p:nvPr/>
          </p:nvSpPr>
          <p:spPr bwMode="auto">
            <a:xfrm>
              <a:off x="46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3" name="Line 18"/>
            <p:cNvSpPr>
              <a:spLocks noChangeShapeType="1"/>
            </p:cNvSpPr>
            <p:nvPr/>
          </p:nvSpPr>
          <p:spPr bwMode="auto">
            <a:xfrm>
              <a:off x="50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4" name="Line 19"/>
            <p:cNvSpPr>
              <a:spLocks noChangeShapeType="1"/>
            </p:cNvSpPr>
            <p:nvPr/>
          </p:nvSpPr>
          <p:spPr bwMode="auto">
            <a:xfrm>
              <a:off x="53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5" name="Line 20"/>
            <p:cNvSpPr>
              <a:spLocks noChangeShapeType="1"/>
            </p:cNvSpPr>
            <p:nvPr/>
          </p:nvSpPr>
          <p:spPr bwMode="auto">
            <a:xfrm>
              <a:off x="56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6" name="Line 21"/>
            <p:cNvSpPr>
              <a:spLocks noChangeShapeType="1"/>
            </p:cNvSpPr>
            <p:nvPr/>
          </p:nvSpPr>
          <p:spPr bwMode="auto">
            <a:xfrm>
              <a:off x="59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7" name="Line 22"/>
            <p:cNvSpPr>
              <a:spLocks noChangeShapeType="1"/>
            </p:cNvSpPr>
            <p:nvPr/>
          </p:nvSpPr>
          <p:spPr bwMode="auto">
            <a:xfrm>
              <a:off x="62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8" name="Line 23"/>
            <p:cNvSpPr>
              <a:spLocks noChangeShapeType="1"/>
            </p:cNvSpPr>
            <p:nvPr/>
          </p:nvSpPr>
          <p:spPr bwMode="auto">
            <a:xfrm>
              <a:off x="69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9" name="Line 24"/>
            <p:cNvSpPr>
              <a:spLocks noChangeShapeType="1"/>
            </p:cNvSpPr>
            <p:nvPr/>
          </p:nvSpPr>
          <p:spPr bwMode="auto">
            <a:xfrm>
              <a:off x="72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0" name="Line 25"/>
            <p:cNvSpPr>
              <a:spLocks noChangeShapeType="1"/>
            </p:cNvSpPr>
            <p:nvPr/>
          </p:nvSpPr>
          <p:spPr bwMode="auto">
            <a:xfrm>
              <a:off x="75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1" name="Line 26"/>
            <p:cNvSpPr>
              <a:spLocks noChangeShapeType="1"/>
            </p:cNvSpPr>
            <p:nvPr/>
          </p:nvSpPr>
          <p:spPr bwMode="auto">
            <a:xfrm>
              <a:off x="78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2" name="Line 27"/>
            <p:cNvSpPr>
              <a:spLocks noChangeShapeType="1"/>
            </p:cNvSpPr>
            <p:nvPr/>
          </p:nvSpPr>
          <p:spPr bwMode="auto">
            <a:xfrm>
              <a:off x="82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3" name="Line 28"/>
            <p:cNvSpPr>
              <a:spLocks noChangeShapeType="1"/>
            </p:cNvSpPr>
            <p:nvPr/>
          </p:nvSpPr>
          <p:spPr bwMode="auto">
            <a:xfrm>
              <a:off x="85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4" name="Line 29"/>
            <p:cNvSpPr>
              <a:spLocks noChangeShapeType="1"/>
            </p:cNvSpPr>
            <p:nvPr/>
          </p:nvSpPr>
          <p:spPr bwMode="auto">
            <a:xfrm>
              <a:off x="884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5" name="Line 30"/>
            <p:cNvSpPr>
              <a:spLocks noChangeShapeType="1"/>
            </p:cNvSpPr>
            <p:nvPr/>
          </p:nvSpPr>
          <p:spPr bwMode="auto">
            <a:xfrm>
              <a:off x="916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6" name="Line 31"/>
            <p:cNvSpPr>
              <a:spLocks noChangeShapeType="1"/>
            </p:cNvSpPr>
            <p:nvPr/>
          </p:nvSpPr>
          <p:spPr bwMode="auto">
            <a:xfrm>
              <a:off x="948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7" name="Line 32"/>
            <p:cNvSpPr>
              <a:spLocks noChangeShapeType="1"/>
            </p:cNvSpPr>
            <p:nvPr/>
          </p:nvSpPr>
          <p:spPr bwMode="auto">
            <a:xfrm>
              <a:off x="980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8" name="Line 33"/>
            <p:cNvSpPr>
              <a:spLocks noChangeShapeType="1"/>
            </p:cNvSpPr>
            <p:nvPr/>
          </p:nvSpPr>
          <p:spPr bwMode="auto">
            <a:xfrm>
              <a:off x="10120" y="4720"/>
              <a:ext cx="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9" name="Line 34"/>
            <p:cNvSpPr>
              <a:spLocks noChangeShapeType="1"/>
            </p:cNvSpPr>
            <p:nvPr/>
          </p:nvSpPr>
          <p:spPr bwMode="auto">
            <a:xfrm>
              <a:off x="2760" y="7600"/>
              <a:ext cx="7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0" name="Line 35"/>
            <p:cNvSpPr>
              <a:spLocks noChangeShapeType="1"/>
            </p:cNvSpPr>
            <p:nvPr/>
          </p:nvSpPr>
          <p:spPr bwMode="auto">
            <a:xfrm>
              <a:off x="2760" y="72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1" name="Line 36"/>
            <p:cNvSpPr>
              <a:spLocks noChangeShapeType="1"/>
            </p:cNvSpPr>
            <p:nvPr/>
          </p:nvSpPr>
          <p:spPr bwMode="auto">
            <a:xfrm>
              <a:off x="2760" y="69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Line 37"/>
            <p:cNvSpPr>
              <a:spLocks noChangeShapeType="1"/>
            </p:cNvSpPr>
            <p:nvPr/>
          </p:nvSpPr>
          <p:spPr bwMode="auto">
            <a:xfrm>
              <a:off x="2760" y="66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3" name="Line 38"/>
            <p:cNvSpPr>
              <a:spLocks noChangeShapeType="1"/>
            </p:cNvSpPr>
            <p:nvPr/>
          </p:nvSpPr>
          <p:spPr bwMode="auto">
            <a:xfrm>
              <a:off x="2760" y="63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4" name="Line 39"/>
            <p:cNvSpPr>
              <a:spLocks noChangeShapeType="1"/>
            </p:cNvSpPr>
            <p:nvPr/>
          </p:nvSpPr>
          <p:spPr bwMode="auto">
            <a:xfrm>
              <a:off x="2760" y="60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5" name="Line 40"/>
            <p:cNvSpPr>
              <a:spLocks noChangeShapeType="1"/>
            </p:cNvSpPr>
            <p:nvPr/>
          </p:nvSpPr>
          <p:spPr bwMode="auto">
            <a:xfrm>
              <a:off x="2760" y="56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6" name="Line 41"/>
            <p:cNvSpPr>
              <a:spLocks noChangeShapeType="1"/>
            </p:cNvSpPr>
            <p:nvPr/>
          </p:nvSpPr>
          <p:spPr bwMode="auto">
            <a:xfrm>
              <a:off x="2760" y="53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7" name="Line 42"/>
            <p:cNvSpPr>
              <a:spLocks noChangeShapeType="1"/>
            </p:cNvSpPr>
            <p:nvPr/>
          </p:nvSpPr>
          <p:spPr bwMode="auto">
            <a:xfrm>
              <a:off x="2760" y="50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8" name="Line 43"/>
            <p:cNvSpPr>
              <a:spLocks noChangeShapeType="1"/>
            </p:cNvSpPr>
            <p:nvPr/>
          </p:nvSpPr>
          <p:spPr bwMode="auto">
            <a:xfrm>
              <a:off x="2760" y="101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9" name="Line 44"/>
            <p:cNvSpPr>
              <a:spLocks noChangeShapeType="1"/>
            </p:cNvSpPr>
            <p:nvPr/>
          </p:nvSpPr>
          <p:spPr bwMode="auto">
            <a:xfrm>
              <a:off x="2760" y="98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0" name="Line 45"/>
            <p:cNvSpPr>
              <a:spLocks noChangeShapeType="1"/>
            </p:cNvSpPr>
            <p:nvPr/>
          </p:nvSpPr>
          <p:spPr bwMode="auto">
            <a:xfrm>
              <a:off x="2760" y="95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1" name="Line 46"/>
            <p:cNvSpPr>
              <a:spLocks noChangeShapeType="1"/>
            </p:cNvSpPr>
            <p:nvPr/>
          </p:nvSpPr>
          <p:spPr bwMode="auto">
            <a:xfrm>
              <a:off x="2760" y="920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2" name="Line 47"/>
            <p:cNvSpPr>
              <a:spLocks noChangeShapeType="1"/>
            </p:cNvSpPr>
            <p:nvPr/>
          </p:nvSpPr>
          <p:spPr bwMode="auto">
            <a:xfrm>
              <a:off x="2760" y="888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3" name="Line 48"/>
            <p:cNvSpPr>
              <a:spLocks noChangeShapeType="1"/>
            </p:cNvSpPr>
            <p:nvPr/>
          </p:nvSpPr>
          <p:spPr bwMode="auto">
            <a:xfrm>
              <a:off x="2760" y="856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4" name="Line 49"/>
            <p:cNvSpPr>
              <a:spLocks noChangeShapeType="1"/>
            </p:cNvSpPr>
            <p:nvPr/>
          </p:nvSpPr>
          <p:spPr bwMode="auto">
            <a:xfrm>
              <a:off x="2760" y="824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5" name="Line 50"/>
            <p:cNvSpPr>
              <a:spLocks noChangeShapeType="1"/>
            </p:cNvSpPr>
            <p:nvPr/>
          </p:nvSpPr>
          <p:spPr bwMode="auto">
            <a:xfrm>
              <a:off x="2760" y="7920"/>
              <a:ext cx="7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6" name="Text Box 51"/>
            <p:cNvSpPr txBox="1">
              <a:spLocks noChangeArrowheads="1"/>
            </p:cNvSpPr>
            <p:nvPr/>
          </p:nvSpPr>
          <p:spPr bwMode="auto">
            <a:xfrm>
              <a:off x="10519" y="711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17817" name="Text Box 52"/>
            <p:cNvSpPr txBox="1">
              <a:spLocks noChangeArrowheads="1"/>
            </p:cNvSpPr>
            <p:nvPr/>
          </p:nvSpPr>
          <p:spPr bwMode="auto">
            <a:xfrm>
              <a:off x="10519" y="775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117818" name="Text Box 53"/>
            <p:cNvSpPr txBox="1">
              <a:spLocks noChangeArrowheads="1"/>
            </p:cNvSpPr>
            <p:nvPr/>
          </p:nvSpPr>
          <p:spPr bwMode="auto">
            <a:xfrm>
              <a:off x="10519" y="67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17819" name="Text Box 54"/>
            <p:cNvSpPr txBox="1">
              <a:spLocks noChangeArrowheads="1"/>
            </p:cNvSpPr>
            <p:nvPr/>
          </p:nvSpPr>
          <p:spPr bwMode="auto">
            <a:xfrm>
              <a:off x="10519" y="807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20</a:t>
              </a:r>
              <a:endParaRPr lang="en-US" altLang="en-US"/>
            </a:p>
          </p:txBody>
        </p:sp>
        <p:sp>
          <p:nvSpPr>
            <p:cNvPr id="117820" name="Text Box 55"/>
            <p:cNvSpPr txBox="1">
              <a:spLocks noChangeArrowheads="1"/>
            </p:cNvSpPr>
            <p:nvPr/>
          </p:nvSpPr>
          <p:spPr bwMode="auto">
            <a:xfrm>
              <a:off x="10519" y="7433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17821" name="Text Box 56"/>
            <p:cNvSpPr txBox="1">
              <a:spLocks noChangeArrowheads="1"/>
            </p:cNvSpPr>
            <p:nvPr/>
          </p:nvSpPr>
          <p:spPr bwMode="auto">
            <a:xfrm>
              <a:off x="10519" y="839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7822" name="Text Box 57"/>
            <p:cNvSpPr txBox="1">
              <a:spLocks noChangeArrowheads="1"/>
            </p:cNvSpPr>
            <p:nvPr/>
          </p:nvSpPr>
          <p:spPr bwMode="auto">
            <a:xfrm>
              <a:off x="10519" y="871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17823" name="Text Box 58"/>
            <p:cNvSpPr txBox="1">
              <a:spLocks noChangeArrowheads="1"/>
            </p:cNvSpPr>
            <p:nvPr/>
          </p:nvSpPr>
          <p:spPr bwMode="auto">
            <a:xfrm>
              <a:off x="10519" y="903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17824" name="Text Box 59"/>
            <p:cNvSpPr txBox="1">
              <a:spLocks noChangeArrowheads="1"/>
            </p:cNvSpPr>
            <p:nvPr/>
          </p:nvSpPr>
          <p:spPr bwMode="auto">
            <a:xfrm>
              <a:off x="10519" y="935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7825" name="Text Box 60"/>
            <p:cNvSpPr txBox="1">
              <a:spLocks noChangeArrowheads="1"/>
            </p:cNvSpPr>
            <p:nvPr/>
          </p:nvSpPr>
          <p:spPr bwMode="auto">
            <a:xfrm>
              <a:off x="10519" y="9674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17826" name="Text Box 61"/>
            <p:cNvSpPr txBox="1">
              <a:spLocks noChangeArrowheads="1"/>
            </p:cNvSpPr>
            <p:nvPr/>
          </p:nvSpPr>
          <p:spPr bwMode="auto">
            <a:xfrm>
              <a:off x="10519" y="9993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17827" name="Text Box 62"/>
            <p:cNvSpPr txBox="1">
              <a:spLocks noChangeArrowheads="1"/>
            </p:cNvSpPr>
            <p:nvPr/>
          </p:nvSpPr>
          <p:spPr bwMode="auto">
            <a:xfrm>
              <a:off x="10519" y="10312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7828" name="Text Box 63"/>
            <p:cNvSpPr txBox="1">
              <a:spLocks noChangeArrowheads="1"/>
            </p:cNvSpPr>
            <p:nvPr/>
          </p:nvSpPr>
          <p:spPr bwMode="auto">
            <a:xfrm>
              <a:off x="10519" y="648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7829" name="Text Box 64"/>
            <p:cNvSpPr txBox="1">
              <a:spLocks noChangeArrowheads="1"/>
            </p:cNvSpPr>
            <p:nvPr/>
          </p:nvSpPr>
          <p:spPr bwMode="auto">
            <a:xfrm>
              <a:off x="10519" y="616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40</a:t>
              </a:r>
              <a:endParaRPr lang="en-US" altLang="en-US"/>
            </a:p>
          </p:txBody>
        </p:sp>
        <p:sp>
          <p:nvSpPr>
            <p:cNvPr id="117830" name="Text Box 65"/>
            <p:cNvSpPr txBox="1">
              <a:spLocks noChangeArrowheads="1"/>
            </p:cNvSpPr>
            <p:nvPr/>
          </p:nvSpPr>
          <p:spPr bwMode="auto">
            <a:xfrm>
              <a:off x="10519" y="584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50</a:t>
              </a:r>
              <a:endParaRPr lang="en-US" altLang="en-US"/>
            </a:p>
          </p:txBody>
        </p:sp>
        <p:sp>
          <p:nvSpPr>
            <p:cNvPr id="117831" name="Text Box 66"/>
            <p:cNvSpPr txBox="1">
              <a:spLocks noChangeArrowheads="1"/>
            </p:cNvSpPr>
            <p:nvPr/>
          </p:nvSpPr>
          <p:spPr bwMode="auto">
            <a:xfrm>
              <a:off x="10519" y="552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7832" name="Text Box 67"/>
            <p:cNvSpPr txBox="1">
              <a:spLocks noChangeArrowheads="1"/>
            </p:cNvSpPr>
            <p:nvPr/>
          </p:nvSpPr>
          <p:spPr bwMode="auto">
            <a:xfrm>
              <a:off x="10519" y="520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70</a:t>
              </a:r>
              <a:endParaRPr lang="en-US" altLang="en-US"/>
            </a:p>
          </p:txBody>
        </p:sp>
        <p:sp>
          <p:nvSpPr>
            <p:cNvPr id="117833" name="Text Box 68"/>
            <p:cNvSpPr txBox="1">
              <a:spLocks noChangeArrowheads="1"/>
            </p:cNvSpPr>
            <p:nvPr/>
          </p:nvSpPr>
          <p:spPr bwMode="auto">
            <a:xfrm>
              <a:off x="10519" y="4881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80</a:t>
              </a:r>
              <a:endParaRPr lang="en-US" altLang="en-US"/>
            </a:p>
          </p:txBody>
        </p:sp>
        <p:sp>
          <p:nvSpPr>
            <p:cNvPr id="117834" name="Text Box 69"/>
            <p:cNvSpPr txBox="1">
              <a:spLocks noChangeArrowheads="1"/>
            </p:cNvSpPr>
            <p:nvPr/>
          </p:nvSpPr>
          <p:spPr bwMode="auto">
            <a:xfrm>
              <a:off x="10519" y="456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7835" name="Text Box 70"/>
            <p:cNvSpPr txBox="1">
              <a:spLocks noChangeArrowheads="1"/>
            </p:cNvSpPr>
            <p:nvPr/>
          </p:nvSpPr>
          <p:spPr bwMode="auto">
            <a:xfrm>
              <a:off x="6439" y="4320"/>
              <a:ext cx="27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17836" name="Text Box 71"/>
            <p:cNvSpPr txBox="1">
              <a:spLocks noChangeArrowheads="1"/>
            </p:cNvSpPr>
            <p:nvPr/>
          </p:nvSpPr>
          <p:spPr bwMode="auto">
            <a:xfrm>
              <a:off x="676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17837" name="Text Box 72"/>
            <p:cNvSpPr txBox="1">
              <a:spLocks noChangeArrowheads="1"/>
            </p:cNvSpPr>
            <p:nvPr/>
          </p:nvSpPr>
          <p:spPr bwMode="auto">
            <a:xfrm>
              <a:off x="612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altLang="en-US"/>
            </a:p>
          </p:txBody>
        </p:sp>
        <p:sp>
          <p:nvSpPr>
            <p:cNvPr id="117838" name="Text Box 73"/>
            <p:cNvSpPr txBox="1">
              <a:spLocks noChangeArrowheads="1"/>
            </p:cNvSpPr>
            <p:nvPr/>
          </p:nvSpPr>
          <p:spPr bwMode="auto">
            <a:xfrm>
              <a:off x="579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7839" name="Text Box 74"/>
            <p:cNvSpPr txBox="1">
              <a:spLocks noChangeArrowheads="1"/>
            </p:cNvSpPr>
            <p:nvPr/>
          </p:nvSpPr>
          <p:spPr bwMode="auto">
            <a:xfrm>
              <a:off x="548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17840" name="Text Box 75"/>
            <p:cNvSpPr txBox="1">
              <a:spLocks noChangeArrowheads="1"/>
            </p:cNvSpPr>
            <p:nvPr/>
          </p:nvSpPr>
          <p:spPr bwMode="auto">
            <a:xfrm>
              <a:off x="51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7841" name="Text Box 76"/>
            <p:cNvSpPr txBox="1">
              <a:spLocks noChangeArrowheads="1"/>
            </p:cNvSpPr>
            <p:nvPr/>
          </p:nvSpPr>
          <p:spPr bwMode="auto">
            <a:xfrm>
              <a:off x="48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17842" name="Text Box 77"/>
            <p:cNvSpPr txBox="1">
              <a:spLocks noChangeArrowheads="1"/>
            </p:cNvSpPr>
            <p:nvPr/>
          </p:nvSpPr>
          <p:spPr bwMode="auto">
            <a:xfrm>
              <a:off x="45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7843" name="Text Box 78"/>
            <p:cNvSpPr txBox="1">
              <a:spLocks noChangeArrowheads="1"/>
            </p:cNvSpPr>
            <p:nvPr/>
          </p:nvSpPr>
          <p:spPr bwMode="auto">
            <a:xfrm>
              <a:off x="411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17844" name="Text Box 79"/>
            <p:cNvSpPr txBox="1">
              <a:spLocks noChangeArrowheads="1"/>
            </p:cNvSpPr>
            <p:nvPr/>
          </p:nvSpPr>
          <p:spPr bwMode="auto">
            <a:xfrm>
              <a:off x="380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17845" name="Text Box 80"/>
            <p:cNvSpPr txBox="1">
              <a:spLocks noChangeArrowheads="1"/>
            </p:cNvSpPr>
            <p:nvPr/>
          </p:nvSpPr>
          <p:spPr bwMode="auto">
            <a:xfrm>
              <a:off x="347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17846" name="Text Box 81"/>
            <p:cNvSpPr txBox="1">
              <a:spLocks noChangeArrowheads="1"/>
            </p:cNvSpPr>
            <p:nvPr/>
          </p:nvSpPr>
          <p:spPr bwMode="auto">
            <a:xfrm>
              <a:off x="316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17847" name="Text Box 82"/>
            <p:cNvSpPr txBox="1">
              <a:spLocks noChangeArrowheads="1"/>
            </p:cNvSpPr>
            <p:nvPr/>
          </p:nvSpPr>
          <p:spPr bwMode="auto">
            <a:xfrm>
              <a:off x="283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17848" name="Text Box 83"/>
            <p:cNvSpPr txBox="1">
              <a:spLocks noChangeArrowheads="1"/>
            </p:cNvSpPr>
            <p:nvPr/>
          </p:nvSpPr>
          <p:spPr bwMode="auto">
            <a:xfrm>
              <a:off x="2520" y="4320"/>
              <a:ext cx="4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17849" name="Text Box 84"/>
            <p:cNvSpPr txBox="1">
              <a:spLocks noChangeArrowheads="1"/>
            </p:cNvSpPr>
            <p:nvPr/>
          </p:nvSpPr>
          <p:spPr bwMode="auto">
            <a:xfrm>
              <a:off x="707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  <a:endParaRPr lang="en-US" altLang="en-US"/>
            </a:p>
          </p:txBody>
        </p:sp>
        <p:sp>
          <p:nvSpPr>
            <p:cNvPr id="117850" name="Text Box 85"/>
            <p:cNvSpPr txBox="1">
              <a:spLocks noChangeArrowheads="1"/>
            </p:cNvSpPr>
            <p:nvPr/>
          </p:nvSpPr>
          <p:spPr bwMode="auto">
            <a:xfrm>
              <a:off x="740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45</a:t>
              </a:r>
              <a:endParaRPr lang="en-US" altLang="en-US"/>
            </a:p>
          </p:txBody>
        </p:sp>
        <p:sp>
          <p:nvSpPr>
            <p:cNvPr id="117851" name="Text Box 86"/>
            <p:cNvSpPr txBox="1">
              <a:spLocks noChangeArrowheads="1"/>
            </p:cNvSpPr>
            <p:nvPr/>
          </p:nvSpPr>
          <p:spPr bwMode="auto">
            <a:xfrm>
              <a:off x="771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60</a:t>
              </a:r>
              <a:endParaRPr lang="en-US" altLang="en-US"/>
            </a:p>
          </p:txBody>
        </p:sp>
        <p:sp>
          <p:nvSpPr>
            <p:cNvPr id="117852" name="Text Box 87"/>
            <p:cNvSpPr txBox="1">
              <a:spLocks noChangeArrowheads="1"/>
            </p:cNvSpPr>
            <p:nvPr/>
          </p:nvSpPr>
          <p:spPr bwMode="auto">
            <a:xfrm>
              <a:off x="8040" y="4480"/>
              <a:ext cx="3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75</a:t>
              </a:r>
              <a:endParaRPr lang="en-US" altLang="en-US"/>
            </a:p>
          </p:txBody>
        </p:sp>
        <p:sp>
          <p:nvSpPr>
            <p:cNvPr id="117853" name="Text Box 88"/>
            <p:cNvSpPr txBox="1">
              <a:spLocks noChangeArrowheads="1"/>
            </p:cNvSpPr>
            <p:nvPr/>
          </p:nvSpPr>
          <p:spPr bwMode="auto">
            <a:xfrm>
              <a:off x="8359" y="4320"/>
              <a:ext cx="36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90</a:t>
              </a:r>
              <a:endParaRPr lang="en-US" altLang="en-US"/>
            </a:p>
          </p:txBody>
        </p:sp>
        <p:sp>
          <p:nvSpPr>
            <p:cNvPr id="117854" name="Text Box 89"/>
            <p:cNvSpPr txBox="1">
              <a:spLocks noChangeArrowheads="1"/>
            </p:cNvSpPr>
            <p:nvPr/>
          </p:nvSpPr>
          <p:spPr bwMode="auto">
            <a:xfrm>
              <a:off x="8599" y="4480"/>
              <a:ext cx="44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105</a:t>
              </a:r>
              <a:endParaRPr lang="en-US" altLang="en-US"/>
            </a:p>
          </p:txBody>
        </p:sp>
        <p:sp>
          <p:nvSpPr>
            <p:cNvPr id="117855" name="Text Box 90"/>
            <p:cNvSpPr txBox="1">
              <a:spLocks noChangeArrowheads="1"/>
            </p:cNvSpPr>
            <p:nvPr/>
          </p:nvSpPr>
          <p:spPr bwMode="auto">
            <a:xfrm>
              <a:off x="892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  <a:endParaRPr lang="en-US" altLang="en-US"/>
            </a:p>
          </p:txBody>
        </p:sp>
        <p:sp>
          <p:nvSpPr>
            <p:cNvPr id="117856" name="Text Box 91"/>
            <p:cNvSpPr txBox="1">
              <a:spLocks noChangeArrowheads="1"/>
            </p:cNvSpPr>
            <p:nvPr/>
          </p:nvSpPr>
          <p:spPr bwMode="auto">
            <a:xfrm>
              <a:off x="9239" y="4480"/>
              <a:ext cx="50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135</a:t>
              </a:r>
              <a:endParaRPr lang="en-US" altLang="en-US"/>
            </a:p>
          </p:txBody>
        </p:sp>
        <p:sp>
          <p:nvSpPr>
            <p:cNvPr id="117857" name="Text Box 92"/>
            <p:cNvSpPr txBox="1">
              <a:spLocks noChangeArrowheads="1"/>
            </p:cNvSpPr>
            <p:nvPr/>
          </p:nvSpPr>
          <p:spPr bwMode="auto">
            <a:xfrm>
              <a:off x="9560" y="4320"/>
              <a:ext cx="48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150</a:t>
              </a:r>
              <a:endParaRPr lang="en-US" altLang="en-US"/>
            </a:p>
          </p:txBody>
        </p:sp>
        <p:sp>
          <p:nvSpPr>
            <p:cNvPr id="117858" name="Text Box 93"/>
            <p:cNvSpPr txBox="1">
              <a:spLocks noChangeArrowheads="1"/>
            </p:cNvSpPr>
            <p:nvPr/>
          </p:nvSpPr>
          <p:spPr bwMode="auto">
            <a:xfrm>
              <a:off x="9879" y="4480"/>
              <a:ext cx="48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165</a:t>
              </a:r>
              <a:endParaRPr lang="en-US" altLang="en-US"/>
            </a:p>
          </p:txBody>
        </p:sp>
        <p:sp>
          <p:nvSpPr>
            <p:cNvPr id="117859" name="Text Box 94"/>
            <p:cNvSpPr txBox="1">
              <a:spLocks noChangeArrowheads="1"/>
            </p:cNvSpPr>
            <p:nvPr/>
          </p:nvSpPr>
          <p:spPr bwMode="auto">
            <a:xfrm>
              <a:off x="10279" y="4320"/>
              <a:ext cx="4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>
              <a:spAutoFit/>
            </a:bodyPr>
            <a:lstStyle/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cs typeface="Times New Roman" pitchFamily="18" charset="0"/>
                </a:rPr>
                <a:t>180</a:t>
              </a:r>
              <a:endParaRPr lang="en-US" altLang="en-US"/>
            </a:p>
          </p:txBody>
        </p:sp>
        <p:sp>
          <p:nvSpPr>
            <p:cNvPr id="117860" name="Text Box 95"/>
            <p:cNvSpPr txBox="1">
              <a:spLocks noChangeArrowheads="1"/>
            </p:cNvSpPr>
            <p:nvPr/>
          </p:nvSpPr>
          <p:spPr bwMode="auto">
            <a:xfrm>
              <a:off x="5303" y="5204"/>
              <a:ext cx="44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altLang="en-US" sz="2400" b="1">
                <a:cs typeface="Times New Roman" pitchFamily="18" charset="0"/>
              </a:endParaRPr>
            </a:p>
          </p:txBody>
        </p:sp>
        <p:sp>
          <p:nvSpPr>
            <p:cNvPr id="117861" name="Rectangle 96"/>
            <p:cNvSpPr>
              <a:spLocks noChangeArrowheads="1"/>
            </p:cNvSpPr>
            <p:nvPr/>
          </p:nvSpPr>
          <p:spPr bwMode="auto">
            <a:xfrm>
              <a:off x="8041" y="6600"/>
              <a:ext cx="41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cs typeface="Times New Roman" pitchFamily="18" charset="0"/>
                </a:rPr>
                <a:t>F</a:t>
              </a:r>
              <a:endParaRPr lang="en-US" altLang="en-US" sz="2400" b="1">
                <a:cs typeface="Times New Roman" pitchFamily="18" charset="0"/>
              </a:endParaRPr>
            </a:p>
          </p:txBody>
        </p:sp>
        <p:sp>
          <p:nvSpPr>
            <p:cNvPr id="117862" name="Text Box 97"/>
            <p:cNvSpPr txBox="1">
              <a:spLocks noChangeArrowheads="1"/>
            </p:cNvSpPr>
            <p:nvPr/>
          </p:nvSpPr>
          <p:spPr bwMode="auto">
            <a:xfrm>
              <a:off x="3560" y="7609"/>
              <a:ext cx="482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cs typeface="Times New Roman" pitchFamily="18" charset="0"/>
                </a:rPr>
                <a:t>G</a:t>
              </a:r>
              <a:endParaRPr lang="en-US" altLang="en-US" sz="2400" b="1">
                <a:cs typeface="Times New Roman" pitchFamily="18" charset="0"/>
              </a:endParaRPr>
            </a:p>
          </p:txBody>
        </p:sp>
        <p:sp>
          <p:nvSpPr>
            <p:cNvPr id="117863" name="Text Box 98"/>
            <p:cNvSpPr txBox="1">
              <a:spLocks noChangeArrowheads="1"/>
            </p:cNvSpPr>
            <p:nvPr/>
          </p:nvSpPr>
          <p:spPr bwMode="auto">
            <a:xfrm>
              <a:off x="6760" y="9450"/>
              <a:ext cx="463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638" tIns="39319" rIns="78638" bIns="39319">
              <a:spAutoFit/>
            </a:bodyPr>
            <a:lstStyle/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  <a:endParaRPr lang="en-US" altLang="en-US" sz="2400" b="1">
                <a:cs typeface="Times New Roman" pitchFamily="18" charset="0"/>
              </a:endParaRPr>
            </a:p>
          </p:txBody>
        </p:sp>
      </p:grpSp>
      <p:sp>
        <p:nvSpPr>
          <p:cNvPr id="397411" name="WordArt 99"/>
          <p:cNvSpPr>
            <a:spLocks noChangeArrowheads="1" noChangeShapeType="1" noTextEdit="1"/>
          </p:cNvSpPr>
          <p:nvPr/>
        </p:nvSpPr>
        <p:spPr bwMode="auto">
          <a:xfrm>
            <a:off x="806450" y="2012950"/>
            <a:ext cx="2257425" cy="1195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65°N, 50°W</a:t>
            </a:r>
          </a:p>
        </p:txBody>
      </p:sp>
      <p:sp>
        <p:nvSpPr>
          <p:cNvPr id="397412" name="WordArt 100"/>
          <p:cNvSpPr>
            <a:spLocks noChangeArrowheads="1" noChangeShapeType="1" noTextEdit="1"/>
          </p:cNvSpPr>
          <p:nvPr/>
        </p:nvSpPr>
        <p:spPr bwMode="auto">
          <a:xfrm>
            <a:off x="4010025" y="1376363"/>
            <a:ext cx="2257425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20°N, 75°E</a:t>
            </a:r>
          </a:p>
        </p:txBody>
      </p:sp>
      <p:sp>
        <p:nvSpPr>
          <p:cNvPr id="397413" name="WordArt 101"/>
          <p:cNvSpPr>
            <a:spLocks noChangeArrowheads="1" noChangeShapeType="1" noTextEdit="1"/>
          </p:cNvSpPr>
          <p:nvPr/>
        </p:nvSpPr>
        <p:spPr bwMode="auto">
          <a:xfrm>
            <a:off x="4117975" y="3760788"/>
            <a:ext cx="2257425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70°S, 15°E</a:t>
            </a:r>
          </a:p>
        </p:txBody>
      </p:sp>
      <p:sp>
        <p:nvSpPr>
          <p:cNvPr id="397414" name="WordArt 102"/>
          <p:cNvSpPr>
            <a:spLocks noChangeArrowheads="1" noChangeShapeType="1" noTextEdit="1"/>
          </p:cNvSpPr>
          <p:nvPr/>
        </p:nvSpPr>
        <p:spPr bwMode="auto">
          <a:xfrm>
            <a:off x="835025" y="4373563"/>
            <a:ext cx="2257425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10°S, 135°W</a:t>
            </a:r>
          </a:p>
        </p:txBody>
      </p:sp>
      <p:sp>
        <p:nvSpPr>
          <p:cNvPr id="117769" name="Rectangle 103"/>
          <p:cNvSpPr>
            <a:spLocks noChangeArrowheads="1"/>
          </p:cNvSpPr>
          <p:nvPr/>
        </p:nvSpPr>
        <p:spPr bwMode="auto">
          <a:xfrm>
            <a:off x="1039813" y="219075"/>
            <a:ext cx="70643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Monotype Corsiva" pitchFamily="66" charset="0"/>
              </a:rPr>
              <a:t>State the coordinates for each of the letters in the figure above:</a:t>
            </a:r>
          </a:p>
        </p:txBody>
      </p:sp>
    </p:spTree>
  </p:cSld>
  <p:clrMapOvr>
    <a:masterClrMapping/>
  </p:clrMapOvr>
  <p:transition spd="slow">
    <p:randomBar/>
    <p:sndAc>
      <p:stSnd>
        <p:snd r:embed="rId3" name="c_brow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411" grpId="0" animBg="1"/>
      <p:bldP spid="397412" grpId="0" animBg="1"/>
      <p:bldP spid="397413" grpId="0" animBg="1"/>
      <p:bldP spid="3974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the_world_as_it_turns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9811" name="WordArt 3"/>
          <p:cNvSpPr>
            <a:spLocks noChangeArrowheads="1" noChangeShapeType="1" noTextEdit="1"/>
          </p:cNvSpPr>
          <p:nvPr/>
        </p:nvSpPr>
        <p:spPr bwMode="auto">
          <a:xfrm>
            <a:off x="514350" y="342900"/>
            <a:ext cx="3429000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LONGITUDE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828800" y="3048000"/>
            <a:ext cx="59420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800">
                <a:latin typeface="Times New Roman" pitchFamily="18" charset="0"/>
              </a:rPr>
              <a:t>BASED ON EARTH’S</a:t>
            </a:r>
          </a:p>
        </p:txBody>
      </p:sp>
      <p:pic>
        <p:nvPicPr>
          <p:cNvPr id="119813" name="Picture 5" descr="Earth-12-june.gif (88433 bytes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685800"/>
            <a:ext cx="2157413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750" name="WordArt 6"/>
          <p:cNvSpPr>
            <a:spLocks noChangeArrowheads="1" noChangeShapeType="1" noTextEdit="1"/>
          </p:cNvSpPr>
          <p:nvPr/>
        </p:nvSpPr>
        <p:spPr bwMode="auto">
          <a:xfrm>
            <a:off x="2667000" y="4648200"/>
            <a:ext cx="35814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ROTATION</a:t>
            </a:r>
          </a:p>
        </p:txBody>
      </p:sp>
      <p:sp>
        <p:nvSpPr>
          <p:cNvPr id="119815" name="TextBox 1"/>
          <p:cNvSpPr txBox="1">
            <a:spLocks noChangeArrowheads="1"/>
          </p:cNvSpPr>
          <p:nvPr/>
        </p:nvSpPr>
        <p:spPr bwMode="auto">
          <a:xfrm>
            <a:off x="6705600" y="228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Notes page 20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the_world_as_it_turns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1859" name="WordArt 3"/>
          <p:cNvSpPr>
            <a:spLocks noChangeArrowheads="1" noChangeShapeType="1" noTextEdit="1"/>
          </p:cNvSpPr>
          <p:nvPr/>
        </p:nvSpPr>
        <p:spPr bwMode="auto">
          <a:xfrm>
            <a:off x="671513" y="357188"/>
            <a:ext cx="3429000" cy="153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LONGITUDE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542925" y="2422525"/>
            <a:ext cx="51133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800">
                <a:latin typeface="Times New Roman" pitchFamily="18" charset="0"/>
              </a:rPr>
              <a:t>EACH HOUR, </a:t>
            </a:r>
          </a:p>
          <a:p>
            <a:pPr algn="ctr" eaLnBrk="1" hangingPunct="1"/>
            <a:r>
              <a:rPr lang="en-US" altLang="en-US" sz="4800">
                <a:latin typeface="Times New Roman" pitchFamily="18" charset="0"/>
              </a:rPr>
              <a:t>EARTH ROTATES</a:t>
            </a:r>
          </a:p>
        </p:txBody>
      </p:sp>
      <p:pic>
        <p:nvPicPr>
          <p:cNvPr id="121861" name="Picture 5" descr="Earth-12-june.gif (88433 bytes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888" y="1423988"/>
            <a:ext cx="21574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798" name="WordArt 6"/>
          <p:cNvSpPr>
            <a:spLocks noChangeArrowheads="1" noChangeShapeType="1" noTextEdit="1"/>
          </p:cNvSpPr>
          <p:nvPr/>
        </p:nvSpPr>
        <p:spPr bwMode="auto">
          <a:xfrm>
            <a:off x="1238250" y="4248150"/>
            <a:ext cx="35814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15°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1955800" y="5862638"/>
            <a:ext cx="33750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800" b="1">
                <a:latin typeface="Times New Roman" pitchFamily="18" charset="0"/>
              </a:rPr>
              <a:t>(360°/24hrs)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8" grpId="0" animBg="1"/>
      <p:bldP spid="417799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timezone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8600"/>
            <a:ext cx="8574088" cy="5002213"/>
          </a:xfrm>
          <a:noFill/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533400" y="5334000"/>
            <a:ext cx="81534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HOW MANY TIME ZONES?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the_world_as_it_turns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955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81534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HOW MANY TIME ZONES?</a:t>
            </a:r>
          </a:p>
        </p:txBody>
      </p:sp>
      <p:sp>
        <p:nvSpPr>
          <p:cNvPr id="421892" name="WordArt 4"/>
          <p:cNvSpPr>
            <a:spLocks noChangeArrowheads="1" noChangeShapeType="1" noTextEdit="1"/>
          </p:cNvSpPr>
          <p:nvPr/>
        </p:nvSpPr>
        <p:spPr bwMode="auto">
          <a:xfrm>
            <a:off x="2211388" y="2428875"/>
            <a:ext cx="4719637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24 TIME ZONES</a:t>
            </a:r>
          </a:p>
          <a:p>
            <a:pPr algn="ctr"/>
            <a:r>
              <a:rPr lang="fr-F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15° APART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the_world_as_it_turns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8003" name="WordArt 3"/>
          <p:cNvSpPr>
            <a:spLocks noChangeArrowheads="1" noChangeShapeType="1" noTextEdit="1"/>
          </p:cNvSpPr>
          <p:nvPr/>
        </p:nvSpPr>
        <p:spPr bwMode="auto">
          <a:xfrm>
            <a:off x="1219200" y="971550"/>
            <a:ext cx="6705600" cy="265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People on the</a:t>
            </a:r>
          </a:p>
          <a:p>
            <a:pPr algn="ctr"/>
            <a:r>
              <a:rPr lang="en-US" sz="3600" kern="10" spc="72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same line of</a:t>
            </a:r>
          </a:p>
          <a:p>
            <a:pPr algn="ctr"/>
            <a:r>
              <a:rPr lang="en-US" sz="3600" kern="10" spc="72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longitude have</a:t>
            </a:r>
          </a:p>
          <a:p>
            <a:pPr algn="ctr"/>
            <a:r>
              <a:rPr lang="en-US" sz="3600" kern="10" spc="72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the same</a:t>
            </a:r>
          </a:p>
        </p:txBody>
      </p:sp>
      <p:sp>
        <p:nvSpPr>
          <p:cNvPr id="423940" name="WordArt 4"/>
          <p:cNvSpPr>
            <a:spLocks noChangeArrowheads="1" noChangeShapeType="1" noTextEdit="1"/>
          </p:cNvSpPr>
          <p:nvPr/>
        </p:nvSpPr>
        <p:spPr bwMode="auto">
          <a:xfrm>
            <a:off x="1795463" y="3971925"/>
            <a:ext cx="6019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Local Time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the_world_as_it_turns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altLang="en-US" sz="4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14350" y="898525"/>
            <a:ext cx="68865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000">
                <a:latin typeface="Times New Roman" pitchFamily="18" charset="0"/>
              </a:rPr>
              <a:t>Example:  Two students record a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</a:rPr>
              <a:t>difference in local time of two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</a:rPr>
              <a:t>hours.  How many degrees of 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</a:rPr>
              <a:t>longitude apart are they?</a:t>
            </a:r>
          </a:p>
        </p:txBody>
      </p:sp>
      <p:sp>
        <p:nvSpPr>
          <p:cNvPr id="425989" name="WordArt 5"/>
          <p:cNvSpPr>
            <a:spLocks noChangeArrowheads="1" noChangeShapeType="1" noTextEdit="1"/>
          </p:cNvSpPr>
          <p:nvPr/>
        </p:nvSpPr>
        <p:spPr bwMode="auto">
          <a:xfrm>
            <a:off x="990600" y="3810000"/>
            <a:ext cx="4800600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15° x 2 hours  = 30°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16138"/>
            <a:ext cx="503872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WordArt 3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1817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Topography / Contour  Maps</a:t>
            </a:r>
          </a:p>
        </p:txBody>
      </p:sp>
      <p:sp>
        <p:nvSpPr>
          <p:cNvPr id="132100" name="TextBox 1"/>
          <p:cNvSpPr txBox="1">
            <a:spLocks noChangeArrowheads="1"/>
          </p:cNvSpPr>
          <p:nvPr/>
        </p:nvSpPr>
        <p:spPr bwMode="auto">
          <a:xfrm>
            <a:off x="2438400" y="2286000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Elevation of the land (hills and valleys)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58863"/>
            <a:ext cx="693420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What is the purpose?</a:t>
            </a:r>
          </a:p>
        </p:txBody>
      </p:sp>
      <p:sp>
        <p:nvSpPr>
          <p:cNvPr id="134148" name="TextBox 1"/>
          <p:cNvSpPr txBox="1">
            <a:spLocks noChangeArrowheads="1"/>
          </p:cNvSpPr>
          <p:nvPr/>
        </p:nvSpPr>
        <p:spPr bwMode="auto">
          <a:xfrm>
            <a:off x="1219200" y="1198563"/>
            <a:ext cx="67818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To show the Elevation of the land (hills and valleys) above and below sea level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ChangeArrowheads="1"/>
          </p:cNvSpPr>
          <p:nvPr/>
        </p:nvSpPr>
        <p:spPr bwMode="auto">
          <a:xfrm>
            <a:off x="609600" y="2362200"/>
            <a:ext cx="8077200" cy="4191000"/>
          </a:xfrm>
          <a:prstGeom prst="roundRect">
            <a:avLst>
              <a:gd name="adj" fmla="val 16667"/>
            </a:avLst>
          </a:prstGeom>
          <a:solidFill>
            <a:srgbClr val="000000">
              <a:alpha val="5803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6195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181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Electrox "/>
              </a:rPr>
              <a:t>Who uses topographic maps?</a:t>
            </a:r>
          </a:p>
        </p:txBody>
      </p:sp>
      <p:sp>
        <p:nvSpPr>
          <p:cNvPr id="436228" name="WordArt 4"/>
          <p:cNvSpPr>
            <a:spLocks noChangeArrowheads="1" noChangeShapeType="1" noTextEdit="1"/>
          </p:cNvSpPr>
          <p:nvPr/>
        </p:nvSpPr>
        <p:spPr bwMode="auto">
          <a:xfrm>
            <a:off x="838200" y="2786063"/>
            <a:ext cx="35052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gent Orange"/>
              </a:rPr>
              <a:t>the military</a:t>
            </a:r>
          </a:p>
        </p:txBody>
      </p:sp>
      <p:sp>
        <p:nvSpPr>
          <p:cNvPr id="436229" name="WordArt 5"/>
          <p:cNvSpPr>
            <a:spLocks noChangeArrowheads="1" noChangeShapeType="1" noTextEdit="1"/>
          </p:cNvSpPr>
          <p:nvPr/>
        </p:nvSpPr>
        <p:spPr bwMode="auto">
          <a:xfrm>
            <a:off x="5410200" y="2786063"/>
            <a:ext cx="28479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gent Orange"/>
              </a:rPr>
              <a:t>miners</a:t>
            </a:r>
          </a:p>
        </p:txBody>
      </p:sp>
      <p:sp>
        <p:nvSpPr>
          <p:cNvPr id="436230" name="WordArt 6"/>
          <p:cNvSpPr>
            <a:spLocks noChangeArrowheads="1" noChangeShapeType="1" noTextEdit="1"/>
          </p:cNvSpPr>
          <p:nvPr/>
        </p:nvSpPr>
        <p:spPr bwMode="auto">
          <a:xfrm>
            <a:off x="1447800" y="4724400"/>
            <a:ext cx="28479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gent Orange"/>
              </a:rPr>
              <a:t>police</a:t>
            </a:r>
          </a:p>
        </p:txBody>
      </p:sp>
      <p:sp>
        <p:nvSpPr>
          <p:cNvPr id="436231" name="WordArt 7"/>
          <p:cNvSpPr>
            <a:spLocks noChangeArrowheads="1" noChangeShapeType="1" noTextEdit="1"/>
          </p:cNvSpPr>
          <p:nvPr/>
        </p:nvSpPr>
        <p:spPr bwMode="auto">
          <a:xfrm>
            <a:off x="5562600" y="4724400"/>
            <a:ext cx="28479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gent Orange"/>
              </a:rPr>
              <a:t>farmers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 animBg="1"/>
      <p:bldP spid="436229" grpId="0" animBg="1"/>
      <p:bldP spid="436230" grpId="0" animBg="1"/>
      <p:bldP spid="4362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Observations, Inferences, Classification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1492250"/>
            <a:ext cx="8558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>
                <a:latin typeface="Funny Pages" pitchFamily="2" charset="0"/>
              </a:rPr>
              <a:t>What is used to make an observation?</a:t>
            </a:r>
          </a:p>
        </p:txBody>
      </p:sp>
      <p:pic>
        <p:nvPicPr>
          <p:cNvPr id="483332" name="Picture 4" descr="wq_sen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2419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333" name="WordArt 5"/>
          <p:cNvSpPr>
            <a:spLocks noChangeArrowheads="1" noChangeShapeType="1" noTextEdit="1"/>
          </p:cNvSpPr>
          <p:nvPr/>
        </p:nvSpPr>
        <p:spPr bwMode="auto">
          <a:xfrm>
            <a:off x="685800" y="2943225"/>
            <a:ext cx="31432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aiandra GD"/>
              </a:rPr>
              <a:t>the five senses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ChangeArrowheads="1"/>
          </p:cNvSpPr>
          <p:nvPr/>
        </p:nvSpPr>
        <p:spPr bwMode="auto">
          <a:xfrm>
            <a:off x="228600" y="3200400"/>
            <a:ext cx="8763000" cy="32004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38275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 r="-278"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Funny Pages"/>
              </a:rPr>
              <a:t>When might someone</a:t>
            </a:r>
          </a:p>
          <a:p>
            <a:pPr algn="ctr" eaLnBrk="1" hangingPunct="1">
              <a:defRPr/>
            </a:pPr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 r="-278"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Funny Pages"/>
              </a:rPr>
              <a:t>use a topographic </a:t>
            </a:r>
          </a:p>
          <a:p>
            <a:pPr algn="ctr" eaLnBrk="1" hangingPunct="1">
              <a:defRPr/>
            </a:pPr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 r="-278"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Funny Pages"/>
              </a:rPr>
              <a:t>map?</a:t>
            </a:r>
          </a:p>
        </p:txBody>
      </p:sp>
      <p:sp>
        <p:nvSpPr>
          <p:cNvPr id="438276" name="WordArt 4"/>
          <p:cNvSpPr>
            <a:spLocks noChangeArrowheads="1" noChangeShapeType="1" noTextEdit="1"/>
          </p:cNvSpPr>
          <p:nvPr/>
        </p:nvSpPr>
        <p:spPr bwMode="auto">
          <a:xfrm>
            <a:off x="1066800" y="3429000"/>
            <a:ext cx="350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Yard Sale"/>
              </a:rPr>
              <a:t>plan a hiking trip</a:t>
            </a:r>
          </a:p>
        </p:txBody>
      </p:sp>
      <p:sp>
        <p:nvSpPr>
          <p:cNvPr id="438277" name="WordArt 5"/>
          <p:cNvSpPr>
            <a:spLocks noChangeArrowheads="1" noChangeShapeType="1" noTextEdit="1"/>
          </p:cNvSpPr>
          <p:nvPr/>
        </p:nvSpPr>
        <p:spPr bwMode="auto">
          <a:xfrm rot="349774">
            <a:off x="457200" y="4953000"/>
            <a:ext cx="31337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Yard Sale"/>
              </a:rPr>
              <a:t>landscaping</a:t>
            </a:r>
          </a:p>
        </p:txBody>
      </p:sp>
      <p:sp>
        <p:nvSpPr>
          <p:cNvPr id="438278" name="WordArt 6"/>
          <p:cNvSpPr>
            <a:spLocks noChangeArrowheads="1" noChangeShapeType="1" noTextEdit="1"/>
          </p:cNvSpPr>
          <p:nvPr/>
        </p:nvSpPr>
        <p:spPr bwMode="auto">
          <a:xfrm rot="354549">
            <a:off x="5638800" y="3200400"/>
            <a:ext cx="31337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Yard Sale"/>
              </a:rPr>
              <a:t>building homes</a:t>
            </a:r>
          </a:p>
        </p:txBody>
      </p:sp>
      <p:sp>
        <p:nvSpPr>
          <p:cNvPr id="438279" name="WordArt 7"/>
          <p:cNvSpPr>
            <a:spLocks noChangeArrowheads="1" noChangeShapeType="1" noTextEdit="1"/>
          </p:cNvSpPr>
          <p:nvPr/>
        </p:nvSpPr>
        <p:spPr bwMode="auto">
          <a:xfrm rot="451845">
            <a:off x="4572000" y="4953000"/>
            <a:ext cx="31337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Yard Sale"/>
              </a:rPr>
              <a:t>road building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animBg="1"/>
      <p:bldP spid="438277" grpId="0" animBg="1"/>
      <p:bldP spid="438278" grpId="0" animBg="1"/>
      <p:bldP spid="43827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24200"/>
            <a:ext cx="35052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WordArt 3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5181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CC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 Did This!"/>
              </a:rPr>
              <a:t>Contour Interval?</a:t>
            </a:r>
          </a:p>
        </p:txBody>
      </p:sp>
      <p:sp>
        <p:nvSpPr>
          <p:cNvPr id="440324" name="WordArt 4"/>
          <p:cNvSpPr>
            <a:spLocks noChangeArrowheads="1" noChangeShapeType="1" noTextEdit="1"/>
          </p:cNvSpPr>
          <p:nvPr/>
        </p:nvSpPr>
        <p:spPr bwMode="auto">
          <a:xfrm>
            <a:off x="6553200" y="2895600"/>
            <a:ext cx="192405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 r="-82042"/>
                  </a:stretch>
                </a:blipFill>
                <a:latin typeface="Hillock (BRK)"/>
              </a:rPr>
              <a:t>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28600"/>
            <a:ext cx="2895600" cy="523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/>
              <a:t>Map 1 Practice</a:t>
            </a:r>
          </a:p>
        </p:txBody>
      </p:sp>
      <p:sp>
        <p:nvSpPr>
          <p:cNvPr id="140296" name="TextBox 2"/>
          <p:cNvSpPr txBox="1">
            <a:spLocks noChangeArrowheads="1"/>
          </p:cNvSpPr>
          <p:nvPr/>
        </p:nvSpPr>
        <p:spPr bwMode="auto">
          <a:xfrm>
            <a:off x="3346450" y="35814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/>
              <a:t>X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AutoShape 2"/>
          <p:cNvSpPr>
            <a:spLocks noChangeArrowheads="1"/>
          </p:cNvSpPr>
          <p:nvPr/>
        </p:nvSpPr>
        <p:spPr bwMode="auto">
          <a:xfrm>
            <a:off x="130175" y="4038600"/>
            <a:ext cx="8709025" cy="25146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641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2" name="WordArt 4"/>
          <p:cNvSpPr>
            <a:spLocks noChangeArrowheads="1" noChangeShapeType="1" noTextEdit="1"/>
          </p:cNvSpPr>
          <p:nvPr/>
        </p:nvSpPr>
        <p:spPr bwMode="auto">
          <a:xfrm>
            <a:off x="6324600" y="228600"/>
            <a:ext cx="249555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earless"/>
              </a:rPr>
              <a:t>Contour 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earless"/>
              </a:rPr>
              <a:t>Interval?</a:t>
            </a:r>
          </a:p>
        </p:txBody>
      </p:sp>
      <p:sp>
        <p:nvSpPr>
          <p:cNvPr id="442373" name="WordArt 5"/>
          <p:cNvSpPr>
            <a:spLocks noChangeArrowheads="1" noChangeShapeType="1" noTextEdit="1"/>
          </p:cNvSpPr>
          <p:nvPr/>
        </p:nvSpPr>
        <p:spPr bwMode="auto">
          <a:xfrm>
            <a:off x="247650" y="4419600"/>
            <a:ext cx="432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earless"/>
              </a:rPr>
              <a:t>Elevation of "A"?</a:t>
            </a:r>
          </a:p>
        </p:txBody>
      </p:sp>
      <p:sp>
        <p:nvSpPr>
          <p:cNvPr id="442374" name="WordArt 6"/>
          <p:cNvSpPr>
            <a:spLocks noChangeArrowheads="1" noChangeShapeType="1" noTextEdit="1"/>
          </p:cNvSpPr>
          <p:nvPr/>
        </p:nvSpPr>
        <p:spPr bwMode="auto">
          <a:xfrm>
            <a:off x="247650" y="5562600"/>
            <a:ext cx="432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earless"/>
              </a:rPr>
              <a:t>Elevation of "B"?</a:t>
            </a:r>
          </a:p>
        </p:txBody>
      </p:sp>
      <p:sp>
        <p:nvSpPr>
          <p:cNvPr id="442375" name="WordArt 7"/>
          <p:cNvSpPr>
            <a:spLocks noChangeArrowheads="1" noChangeShapeType="1" noTextEdit="1"/>
          </p:cNvSpPr>
          <p:nvPr/>
        </p:nvSpPr>
        <p:spPr bwMode="auto">
          <a:xfrm>
            <a:off x="6705600" y="2286000"/>
            <a:ext cx="161925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20</a:t>
            </a:r>
          </a:p>
        </p:txBody>
      </p:sp>
      <p:sp>
        <p:nvSpPr>
          <p:cNvPr id="442376" name="WordArt 8"/>
          <p:cNvSpPr>
            <a:spLocks noChangeArrowheads="1" noChangeShapeType="1" noTextEdit="1"/>
          </p:cNvSpPr>
          <p:nvPr/>
        </p:nvSpPr>
        <p:spPr bwMode="auto">
          <a:xfrm>
            <a:off x="5181600" y="4419600"/>
            <a:ext cx="350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Vitamin"/>
              </a:rPr>
              <a:t>540</a:t>
            </a:r>
          </a:p>
        </p:txBody>
      </p:sp>
      <p:sp>
        <p:nvSpPr>
          <p:cNvPr id="442377" name="WordArt 9"/>
          <p:cNvSpPr>
            <a:spLocks noChangeArrowheads="1" noChangeShapeType="1" noTextEdit="1"/>
          </p:cNvSpPr>
          <p:nvPr/>
        </p:nvSpPr>
        <p:spPr bwMode="auto">
          <a:xfrm>
            <a:off x="5181600" y="5562600"/>
            <a:ext cx="350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Vitamin"/>
              </a:rPr>
              <a:t>580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animBg="1"/>
      <p:bldP spid="442372" grpId="0" animBg="1"/>
      <p:bldP spid="442373" grpId="0" animBg="1"/>
      <p:bldP spid="442374" grpId="0" animBg="1"/>
      <p:bldP spid="442375" grpId="0" animBg="1"/>
      <p:bldP spid="442376" grpId="0" animBg="1"/>
      <p:bldP spid="44237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ChangeArrowheads="1"/>
          </p:cNvSpPr>
          <p:nvPr/>
        </p:nvSpPr>
        <p:spPr bwMode="auto">
          <a:xfrm>
            <a:off x="304800" y="3657600"/>
            <a:ext cx="8610600" cy="2743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141288"/>
            <a:ext cx="50641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WordArt 4"/>
          <p:cNvSpPr>
            <a:spLocks noChangeArrowheads="1" noChangeShapeType="1" noTextEdit="1"/>
          </p:cNvSpPr>
          <p:nvPr/>
        </p:nvSpPr>
        <p:spPr bwMode="auto">
          <a:xfrm>
            <a:off x="457200" y="3733800"/>
            <a:ext cx="82296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latin typeface="Let's Eat"/>
              </a:rPr>
              <a:t>Highest possible elevation?</a:t>
            </a:r>
          </a:p>
        </p:txBody>
      </p:sp>
      <p:sp>
        <p:nvSpPr>
          <p:cNvPr id="444421" name="WordArt 5"/>
          <p:cNvSpPr>
            <a:spLocks noChangeArrowheads="1" noChangeShapeType="1" noTextEdit="1"/>
          </p:cNvSpPr>
          <p:nvPr/>
        </p:nvSpPr>
        <p:spPr bwMode="auto">
          <a:xfrm>
            <a:off x="3048000" y="4876800"/>
            <a:ext cx="3048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635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Oreos"/>
              </a:rPr>
              <a:t>619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381000"/>
            <a:ext cx="3276600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Lines close together =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4950" y="2292350"/>
            <a:ext cx="2933700" cy="4603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Lines far apart = 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86425" y="1219200"/>
            <a:ext cx="300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STEEP</a:t>
            </a:r>
            <a:r>
              <a:rPr lang="en-US" altLang="en-US" sz="2400">
                <a:solidFill>
                  <a:srgbClr val="FF0000"/>
                </a:solidFill>
              </a:rPr>
              <a:t> SLOPE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86425" y="2971800"/>
            <a:ext cx="300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00"/>
                </a:solidFill>
              </a:rPr>
              <a:t>Gentle</a:t>
            </a:r>
            <a:r>
              <a:rPr lang="en-US" altLang="en-US" sz="2400">
                <a:solidFill>
                  <a:srgbClr val="FF0000"/>
                </a:solidFill>
              </a:rPr>
              <a:t> SLOPE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1" grpId="0" animBg="1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026" descr="ctrdep1x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353050" y="228600"/>
            <a:ext cx="37909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1027" descr="ctrdep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353050" y="2895600"/>
            <a:ext cx="37909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68" name="Text Box 1028"/>
          <p:cNvSpPr txBox="1">
            <a:spLocks noChangeArrowheads="1"/>
          </p:cNvSpPr>
          <p:nvPr/>
        </p:nvSpPr>
        <p:spPr bwMode="auto">
          <a:xfrm>
            <a:off x="136525" y="1250950"/>
            <a:ext cx="496887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Funny Pages" pitchFamily="2" charset="0"/>
              </a:rPr>
              <a:t>What do hachured</a:t>
            </a:r>
          </a:p>
          <a:p>
            <a:pPr algn="ctr" eaLnBrk="1" hangingPunct="1">
              <a:defRPr/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Funny Pages" pitchFamily="2" charset="0"/>
              </a:rPr>
              <a:t>lines show?</a:t>
            </a:r>
          </a:p>
        </p:txBody>
      </p:sp>
      <p:sp>
        <p:nvSpPr>
          <p:cNvPr id="446469" name="WordArt 1029"/>
          <p:cNvSpPr>
            <a:spLocks noChangeArrowheads="1" noChangeShapeType="1" noTextEdit="1"/>
          </p:cNvSpPr>
          <p:nvPr/>
        </p:nvSpPr>
        <p:spPr bwMode="auto">
          <a:xfrm>
            <a:off x="685800" y="3810000"/>
            <a:ext cx="4114800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 Did This!"/>
              </a:rPr>
              <a:t>areas of</a:t>
            </a:r>
          </a:p>
          <a:p>
            <a:pPr algn="ctr"/>
            <a:r>
              <a:rPr lang="en-US" sz="3600" kern="10">
                <a:ln w="25400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 Did This!"/>
              </a:rPr>
              <a:t>depression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/>
          <p:cNvSpPr>
            <a:spLocks noChangeArrowheads="1"/>
          </p:cNvSpPr>
          <p:nvPr/>
        </p:nvSpPr>
        <p:spPr bwMode="auto">
          <a:xfrm>
            <a:off x="152400" y="3657600"/>
            <a:ext cx="8839200" cy="30480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8483" name="WordArt 3"/>
          <p:cNvSpPr>
            <a:spLocks noChangeArrowheads="1" noChangeShapeType="1" noTextEdit="1"/>
          </p:cNvSpPr>
          <p:nvPr/>
        </p:nvSpPr>
        <p:spPr bwMode="auto">
          <a:xfrm>
            <a:off x="325438" y="3810000"/>
            <a:ext cx="8491537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ReservoirGrunge"/>
              </a:rPr>
              <a:t>If north is at the</a:t>
            </a:r>
          </a:p>
          <a:p>
            <a:pPr algn="ctr"/>
            <a:r>
              <a:rPr lang="en-US" sz="2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ReservoirGrunge"/>
              </a:rPr>
              <a:t>top of the page, what direction</a:t>
            </a:r>
          </a:p>
          <a:p>
            <a:pPr algn="ctr"/>
            <a:r>
              <a:rPr lang="en-US" sz="2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ReservoirGrunge"/>
              </a:rPr>
              <a:t>is this river flowing?</a:t>
            </a:r>
          </a:p>
        </p:txBody>
      </p:sp>
      <p:sp>
        <p:nvSpPr>
          <p:cNvPr id="450564" name="WordArt 4"/>
          <p:cNvSpPr>
            <a:spLocks noChangeArrowheads="1" noChangeShapeType="1" noTextEdit="1"/>
          </p:cNvSpPr>
          <p:nvPr/>
        </p:nvSpPr>
        <p:spPr bwMode="auto">
          <a:xfrm>
            <a:off x="2724150" y="5791200"/>
            <a:ext cx="36957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south</a:t>
            </a:r>
          </a:p>
        </p:txBody>
      </p: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0"/>
            <a:ext cx="5029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ChangeArrowheads="1"/>
          </p:cNvSpPr>
          <p:nvPr/>
        </p:nvSpPr>
        <p:spPr bwMode="auto">
          <a:xfrm>
            <a:off x="533400" y="228600"/>
            <a:ext cx="8305800" cy="4648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0531" name="WordArt 3"/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8153400" cy="1676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ReservoirGrunge"/>
              </a:rPr>
              <a:t>Can a river flow north? </a:t>
            </a:r>
          </a:p>
        </p:txBody>
      </p:sp>
      <p:sp>
        <p:nvSpPr>
          <p:cNvPr id="452612" name="WordArt 4"/>
          <p:cNvSpPr>
            <a:spLocks noChangeArrowheads="1" noChangeShapeType="1" noTextEdit="1"/>
          </p:cNvSpPr>
          <p:nvPr/>
        </p:nvSpPr>
        <p:spPr bwMode="auto">
          <a:xfrm>
            <a:off x="2724150" y="3429000"/>
            <a:ext cx="3695700" cy="12858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yes!</a:t>
            </a:r>
          </a:p>
        </p:txBody>
      </p:sp>
      <p:sp>
        <p:nvSpPr>
          <p:cNvPr id="150533" name="TextBox 1"/>
          <p:cNvSpPr txBox="1">
            <a:spLocks noChangeArrowheads="1"/>
          </p:cNvSpPr>
          <p:nvPr/>
        </p:nvSpPr>
        <p:spPr bwMode="auto">
          <a:xfrm>
            <a:off x="928688" y="4876800"/>
            <a:ext cx="7529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/>
              <a:t>Rivers always flow DOWNHILL – NO MATTER WHAT DIRECTION is downhill due to GRAVITY</a:t>
            </a:r>
          </a:p>
          <a:p>
            <a:pPr eaLnBrk="1" hangingPunct="1"/>
            <a:r>
              <a:rPr lang="en-US" altLang="en-US" sz="2000"/>
              <a:t>Ex. Nile River (Northern Africa) and Red River (US)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/>
          <p:cNvSpPr>
            <a:spLocks noChangeArrowheads="1"/>
          </p:cNvSpPr>
          <p:nvPr/>
        </p:nvSpPr>
        <p:spPr bwMode="auto">
          <a:xfrm>
            <a:off x="266700" y="152400"/>
            <a:ext cx="8610600" cy="37338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2579" name="WordArt 3"/>
          <p:cNvSpPr>
            <a:spLocks noChangeArrowheads="1" noChangeShapeType="1" noTextEdit="1"/>
          </p:cNvSpPr>
          <p:nvPr/>
        </p:nvSpPr>
        <p:spPr bwMode="auto">
          <a:xfrm>
            <a:off x="495300" y="381000"/>
            <a:ext cx="81534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Name two ways that you can</a:t>
            </a:r>
          </a:p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determine which </a:t>
            </a:r>
          </a:p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way a river flows </a:t>
            </a:r>
          </a:p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on a topographic map.</a:t>
            </a:r>
          </a:p>
        </p:txBody>
      </p:sp>
      <p:sp>
        <p:nvSpPr>
          <p:cNvPr id="454660" name="WordArt 4"/>
          <p:cNvSpPr>
            <a:spLocks noChangeArrowheads="1" noChangeShapeType="1" noTextEdit="1"/>
          </p:cNvSpPr>
          <p:nvPr/>
        </p:nvSpPr>
        <p:spPr bwMode="auto">
          <a:xfrm>
            <a:off x="228600" y="4038600"/>
            <a:ext cx="400050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Horseradish"/>
              </a:rPr>
              <a:t>contour lines point</a:t>
            </a:r>
          </a:p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Horseradish"/>
              </a:rPr>
              <a:t>upstream</a:t>
            </a:r>
          </a:p>
        </p:txBody>
      </p:sp>
      <p:sp>
        <p:nvSpPr>
          <p:cNvPr id="454661" name="WordArt 5"/>
          <p:cNvSpPr>
            <a:spLocks noChangeArrowheads="1" noChangeShapeType="1" noTextEdit="1"/>
          </p:cNvSpPr>
          <p:nvPr/>
        </p:nvSpPr>
        <p:spPr bwMode="auto">
          <a:xfrm>
            <a:off x="4953000" y="4038600"/>
            <a:ext cx="4000500" cy="257175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Horseradish"/>
              </a:rPr>
              <a:t>rivers flow</a:t>
            </a:r>
          </a:p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Horseradish"/>
              </a:rPr>
              <a:t>downhill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animBg="1"/>
      <p:bldP spid="45466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175500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44475" y="228600"/>
            <a:ext cx="865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Please match the contour map on the left with the profile on the right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</p:txBody>
      </p:sp>
      <p:sp>
        <p:nvSpPr>
          <p:cNvPr id="460804" name="Line 4"/>
          <p:cNvSpPr>
            <a:spLocks noChangeShapeType="1"/>
          </p:cNvSpPr>
          <p:nvPr/>
        </p:nvSpPr>
        <p:spPr bwMode="auto">
          <a:xfrm>
            <a:off x="3276600" y="1676400"/>
            <a:ext cx="251460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5" name="Line 5"/>
          <p:cNvSpPr>
            <a:spLocks noChangeShapeType="1"/>
          </p:cNvSpPr>
          <p:nvPr/>
        </p:nvSpPr>
        <p:spPr bwMode="auto">
          <a:xfrm>
            <a:off x="3276600" y="2590800"/>
            <a:ext cx="2514600" cy="243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6" name="Line 6"/>
          <p:cNvSpPr>
            <a:spLocks noChangeShapeType="1"/>
          </p:cNvSpPr>
          <p:nvPr/>
        </p:nvSpPr>
        <p:spPr bwMode="auto">
          <a:xfrm flipV="1">
            <a:off x="3225800" y="3319463"/>
            <a:ext cx="2562225" cy="1049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7" name="Line 7"/>
          <p:cNvSpPr>
            <a:spLocks noChangeShapeType="1"/>
          </p:cNvSpPr>
          <p:nvPr/>
        </p:nvSpPr>
        <p:spPr bwMode="auto">
          <a:xfrm>
            <a:off x="3200400" y="5029200"/>
            <a:ext cx="25908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8" name="Line 8"/>
          <p:cNvSpPr>
            <a:spLocks noChangeShapeType="1"/>
          </p:cNvSpPr>
          <p:nvPr/>
        </p:nvSpPr>
        <p:spPr bwMode="auto">
          <a:xfrm flipV="1">
            <a:off x="3225800" y="1676400"/>
            <a:ext cx="2641600" cy="421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9" name="Line 9"/>
          <p:cNvSpPr>
            <a:spLocks noChangeShapeType="1"/>
          </p:cNvSpPr>
          <p:nvPr/>
        </p:nvSpPr>
        <p:spPr bwMode="auto">
          <a:xfrm>
            <a:off x="3314700" y="3429000"/>
            <a:ext cx="2514600" cy="685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 animBg="1"/>
      <p:bldP spid="460805" grpId="0" animBg="1"/>
      <p:bldP spid="460806" grpId="0" animBg="1"/>
      <p:bldP spid="460807" grpId="0" animBg="1"/>
      <p:bldP spid="460808" grpId="0" animBg="1"/>
      <p:bldP spid="4608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Writing Prompt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i="1" smtClean="0"/>
              <a:t>While staring at the sky last night I saw a streak of light, which caused me to infer…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12913" y="0"/>
            <a:ext cx="7431087" cy="6858000"/>
          </a:xfrm>
          <a:prstGeom prst="rect">
            <a:avLst/>
          </a:prstGeom>
          <a:gradFill rotWithShape="1">
            <a:gsLst>
              <a:gs pos="0">
                <a:srgbClr val="4D4D4D">
                  <a:alpha val="62000"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31988" y="1004888"/>
            <a:ext cx="6907212" cy="2289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3600">
                <a:latin typeface="Funny Pages" pitchFamily="2" charset="0"/>
              </a:rPr>
              <a:t>After observations have </a:t>
            </a:r>
          </a:p>
          <a:p>
            <a:pPr algn="ctr" eaLnBrk="1" hangingPunct="1"/>
            <a:r>
              <a:rPr lang="en-US" altLang="en-US" sz="3600">
                <a:latin typeface="Funny Pages" pitchFamily="2" charset="0"/>
              </a:rPr>
              <a:t>been collected.  </a:t>
            </a:r>
          </a:p>
          <a:p>
            <a:pPr algn="ctr" eaLnBrk="1" hangingPunct="1"/>
            <a:r>
              <a:rPr lang="en-US" altLang="en-US" sz="3600">
                <a:latin typeface="Funny Pages" pitchFamily="2" charset="0"/>
              </a:rPr>
              <a:t>What does it mean to </a:t>
            </a:r>
          </a:p>
          <a:p>
            <a:pPr algn="ctr" eaLnBrk="1" hangingPunct="1"/>
            <a:r>
              <a:rPr lang="en-US" altLang="en-US" sz="3600">
                <a:latin typeface="Funny Pages" pitchFamily="2" charset="0"/>
              </a:rPr>
              <a:t>make an inference?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2030413" y="3962400"/>
            <a:ext cx="6815137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en-US" sz="3600">
                <a:latin typeface="Funny Pages" pitchFamily="2" charset="0"/>
              </a:rPr>
              <a:t>make an educated guess</a:t>
            </a:r>
          </a:p>
          <a:p>
            <a:pPr algn="ctr" eaLnBrk="1" hangingPunct="1"/>
            <a:r>
              <a:rPr lang="en-US" altLang="en-US" sz="3600">
                <a:latin typeface="Funny Pages" pitchFamily="2" charset="0"/>
              </a:rPr>
              <a:t>(an hypothesis)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nimBg="1" autoUpdateAnimBg="0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99FF"/>
      </a:accent1>
      <a:accent2>
        <a:srgbClr val="0099FF"/>
      </a:accent2>
      <a:accent3>
        <a:srgbClr val="FFFFFF"/>
      </a:accent3>
      <a:accent4>
        <a:srgbClr val="404040"/>
      </a:accent4>
      <a:accent5>
        <a:srgbClr val="B8CAFF"/>
      </a:accent5>
      <a:accent6>
        <a:srgbClr val="00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0099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00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1595</TotalTime>
  <Words>2291</Words>
  <Application>Microsoft Office PowerPoint</Application>
  <PresentationFormat>On-screen Show (4:3)</PresentationFormat>
  <Paragraphs>826</Paragraphs>
  <Slides>78</Slides>
  <Notes>71</Notes>
  <HiddenSlides>5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6" baseType="lpstr">
      <vt:lpstr>Arial</vt:lpstr>
      <vt:lpstr>I Did This!</vt:lpstr>
      <vt:lpstr>Funny Pages</vt:lpstr>
      <vt:lpstr>Ethnocentric</vt:lpstr>
      <vt:lpstr>Waltograph UI</vt:lpstr>
      <vt:lpstr>Times New Roman</vt:lpstr>
      <vt:lpstr>Akbar</vt:lpstr>
      <vt:lpstr>Fruitopia</vt:lpstr>
      <vt:lpstr>Yard Sale</vt:lpstr>
      <vt:lpstr>Horseradish</vt:lpstr>
      <vt:lpstr>Impact</vt:lpstr>
      <vt:lpstr>SkaterDudes</vt:lpstr>
      <vt:lpstr>Arial Unicode MS</vt:lpstr>
      <vt:lpstr>Book Antiqua</vt:lpstr>
      <vt:lpstr>Elephant</vt:lpstr>
      <vt:lpstr>Monotype Corsiva</vt:lpstr>
      <vt:lpstr>Hillock (BRK)</vt:lpstr>
      <vt:lpstr>template</vt:lpstr>
      <vt:lpstr>Introduction to 8th Grade General Science</vt:lpstr>
      <vt:lpstr>Slide 2</vt:lpstr>
      <vt:lpstr>Slide 3</vt:lpstr>
      <vt:lpstr>Slide 4</vt:lpstr>
      <vt:lpstr>Slide 5</vt:lpstr>
      <vt:lpstr>Writing Prompt:</vt:lpstr>
      <vt:lpstr>Slide 7</vt:lpstr>
      <vt:lpstr>Writing Prompt</vt:lpstr>
      <vt:lpstr>Slide 9</vt:lpstr>
      <vt:lpstr>Slide 10</vt:lpstr>
      <vt:lpstr>Slide 11</vt:lpstr>
      <vt:lpstr>Slide 12</vt:lpstr>
      <vt:lpstr>Slide 13</vt:lpstr>
      <vt:lpstr>Scientific Method Worksheet </vt:lpstr>
      <vt:lpstr>Scientific Method Worksheet p. 2</vt:lpstr>
      <vt:lpstr>Experimental Design Worksheet p. 25 in notes packet</vt:lpstr>
      <vt:lpstr>Plant Experiment – p. 26 in notes packet</vt:lpstr>
      <vt:lpstr>Slide 18</vt:lpstr>
      <vt:lpstr>Slide 19</vt:lpstr>
      <vt:lpstr>Slide 20</vt:lpstr>
      <vt:lpstr>Slide 21</vt:lpstr>
      <vt:lpstr>Slide 22</vt:lpstr>
      <vt:lpstr>Conversion Practice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Earth Science (Pages 3 - 5)</dc:title>
  <dc:creator>Mark Place</dc:creator>
  <cp:lastModifiedBy>bpannizzo</cp:lastModifiedBy>
  <cp:revision>99</cp:revision>
  <dcterms:created xsi:type="dcterms:W3CDTF">2006-08-27T19:06:26Z</dcterms:created>
  <dcterms:modified xsi:type="dcterms:W3CDTF">2018-09-18T20:30:44Z</dcterms:modified>
</cp:coreProperties>
</file>