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87" r:id="rId2"/>
    <p:sldMasterId id="2147483689" r:id="rId3"/>
    <p:sldMasterId id="2147483691" r:id="rId4"/>
    <p:sldMasterId id="2147483692" r:id="rId5"/>
  </p:sldMasterIdLst>
  <p:sldIdLst>
    <p:sldId id="256" r:id="rId6"/>
    <p:sldId id="257" r:id="rId7"/>
    <p:sldId id="267" r:id="rId8"/>
    <p:sldId id="268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1277299-86C2-4E0B-85AF-75018EB3B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D45B8-B19C-4224-A297-FB62CC06C3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BA0E-C6F3-493C-B841-637A32668D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31 w 2780"/>
                <a:gd name="T1" fmla="*/ 18 h 953"/>
                <a:gd name="T2" fmla="*/ 2741 w 2780"/>
                <a:gd name="T3" fmla="*/ 24 h 953"/>
                <a:gd name="T4" fmla="*/ 2674 w 2780"/>
                <a:gd name="T5" fmla="*/ 102 h 953"/>
                <a:gd name="T6" fmla="*/ 2567 w 2780"/>
                <a:gd name="T7" fmla="*/ 156 h 953"/>
                <a:gd name="T8" fmla="*/ 2561 w 2780"/>
                <a:gd name="T9" fmla="*/ 222 h 953"/>
                <a:gd name="T10" fmla="*/ 2543 w 2780"/>
                <a:gd name="T11" fmla="*/ 246 h 953"/>
                <a:gd name="T12" fmla="*/ 2525 w 2780"/>
                <a:gd name="T13" fmla="*/ 252 h 953"/>
                <a:gd name="T14" fmla="*/ 2453 w 2780"/>
                <a:gd name="T15" fmla="*/ 210 h 953"/>
                <a:gd name="T16" fmla="*/ 2309 w 2780"/>
                <a:gd name="T17" fmla="*/ 192 h 953"/>
                <a:gd name="T18" fmla="*/ 2285 w 2780"/>
                <a:gd name="T19" fmla="*/ 186 h 953"/>
                <a:gd name="T20" fmla="*/ 2267 w 2780"/>
                <a:gd name="T21" fmla="*/ 192 h 953"/>
                <a:gd name="T22" fmla="*/ 2195 w 2780"/>
                <a:gd name="T23" fmla="*/ 228 h 953"/>
                <a:gd name="T24" fmla="*/ 2159 w 2780"/>
                <a:gd name="T25" fmla="*/ 240 h 953"/>
                <a:gd name="T26" fmla="*/ 2135 w 2780"/>
                <a:gd name="T27" fmla="*/ 246 h 953"/>
                <a:gd name="T28" fmla="*/ 2123 w 2780"/>
                <a:gd name="T29" fmla="*/ 258 h 953"/>
                <a:gd name="T30" fmla="*/ 2123 w 2780"/>
                <a:gd name="T31" fmla="*/ 276 h 953"/>
                <a:gd name="T32" fmla="*/ 2100 w 2780"/>
                <a:gd name="T33" fmla="*/ 300 h 953"/>
                <a:gd name="T34" fmla="*/ 2082 w 2780"/>
                <a:gd name="T35" fmla="*/ 312 h 953"/>
                <a:gd name="T36" fmla="*/ 2070 w 2780"/>
                <a:gd name="T37" fmla="*/ 324 h 953"/>
                <a:gd name="T38" fmla="*/ 2058 w 2780"/>
                <a:gd name="T39" fmla="*/ 336 h 953"/>
                <a:gd name="T40" fmla="*/ 2023 w 2780"/>
                <a:gd name="T41" fmla="*/ 342 h 953"/>
                <a:gd name="T42" fmla="*/ 1955 w 2780"/>
                <a:gd name="T43" fmla="*/ 336 h 953"/>
                <a:gd name="T44" fmla="*/ 1919 w 2780"/>
                <a:gd name="T45" fmla="*/ 330 h 953"/>
                <a:gd name="T46" fmla="*/ 1907 w 2780"/>
                <a:gd name="T47" fmla="*/ 342 h 953"/>
                <a:gd name="T48" fmla="*/ 1895 w 2780"/>
                <a:gd name="T49" fmla="*/ 354 h 953"/>
                <a:gd name="T50" fmla="*/ 1865 w 2780"/>
                <a:gd name="T51" fmla="*/ 360 h 953"/>
                <a:gd name="T52" fmla="*/ 1806 w 2780"/>
                <a:gd name="T53" fmla="*/ 342 h 953"/>
                <a:gd name="T54" fmla="*/ 1782 w 2780"/>
                <a:gd name="T55" fmla="*/ 342 h 953"/>
                <a:gd name="T56" fmla="*/ 1758 w 2780"/>
                <a:gd name="T57" fmla="*/ 354 h 953"/>
                <a:gd name="T58" fmla="*/ 1691 w 2780"/>
                <a:gd name="T59" fmla="*/ 425 h 953"/>
                <a:gd name="T60" fmla="*/ 1649 w 2780"/>
                <a:gd name="T61" fmla="*/ 569 h 953"/>
                <a:gd name="T62" fmla="*/ 1649 w 2780"/>
                <a:gd name="T63" fmla="*/ 593 h 953"/>
                <a:gd name="T64" fmla="*/ 1655 w 2780"/>
                <a:gd name="T65" fmla="*/ 641 h 953"/>
                <a:gd name="T66" fmla="*/ 1673 w 2780"/>
                <a:gd name="T67" fmla="*/ 659 h 953"/>
                <a:gd name="T68" fmla="*/ 1667 w 2780"/>
                <a:gd name="T69" fmla="*/ 671 h 953"/>
                <a:gd name="T70" fmla="*/ 1655 w 2780"/>
                <a:gd name="T71" fmla="*/ 683 h 953"/>
                <a:gd name="T72" fmla="*/ 1577 w 2780"/>
                <a:gd name="T73" fmla="*/ 689 h 953"/>
                <a:gd name="T74" fmla="*/ 1500 w 2780"/>
                <a:gd name="T75" fmla="*/ 629 h 953"/>
                <a:gd name="T76" fmla="*/ 1361 w 2780"/>
                <a:gd name="T77" fmla="*/ 587 h 953"/>
                <a:gd name="T78" fmla="*/ 1212 w 2780"/>
                <a:gd name="T79" fmla="*/ 671 h 953"/>
                <a:gd name="T80" fmla="*/ 1037 w 2780"/>
                <a:gd name="T81" fmla="*/ 731 h 953"/>
                <a:gd name="T82" fmla="*/ 834 w 2780"/>
                <a:gd name="T83" fmla="*/ 743 h 953"/>
                <a:gd name="T84" fmla="*/ 642 w 2780"/>
                <a:gd name="T85" fmla="*/ 701 h 953"/>
                <a:gd name="T86" fmla="*/ 582 w 2780"/>
                <a:gd name="T87" fmla="*/ 695 h 953"/>
                <a:gd name="T88" fmla="*/ 570 w 2780"/>
                <a:gd name="T89" fmla="*/ 701 h 953"/>
                <a:gd name="T90" fmla="*/ 534 w 2780"/>
                <a:gd name="T91" fmla="*/ 731 h 953"/>
                <a:gd name="T92" fmla="*/ 443 w 2780"/>
                <a:gd name="T93" fmla="*/ 809 h 953"/>
                <a:gd name="T94" fmla="*/ 413 w 2780"/>
                <a:gd name="T95" fmla="*/ 821 h 953"/>
                <a:gd name="T96" fmla="*/ 389 w 2780"/>
                <a:gd name="T97" fmla="*/ 821 h 953"/>
                <a:gd name="T98" fmla="*/ 342 w 2780"/>
                <a:gd name="T99" fmla="*/ 827 h 953"/>
                <a:gd name="T100" fmla="*/ 216 w 2780"/>
                <a:gd name="T101" fmla="*/ 851 h 953"/>
                <a:gd name="T102" fmla="*/ 18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4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4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AFEA6CA-5CEB-46BB-AF29-90DE277E42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74475-7E13-4401-A668-34F7A437F3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C3D9-3E69-4743-AF89-BF0B19F4B6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26E8F-09EA-414F-BDD1-53B508E293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88BA-FFED-4BD5-98B3-F7D6CD7A65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365AF-FA14-431D-82A0-5A5673F486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D60A2-AA6C-4A6D-8EE9-7E90B47629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320FD-E1B0-4E0F-8BC7-DF241BCE32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20FBE-44B3-49C6-BDB6-BB89B68CE7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7D02B-051B-4FFD-A5A2-9293CE216E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394DA-3D7C-44FD-AA15-BD482C8FCF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BBEDB-916A-40BC-B419-FB88D91767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70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370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8ACEDE0-D446-405B-A047-F94694EAA6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F7B30-3DEC-462E-96E9-228626C073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EA9D9-DDE4-4925-8494-594A491907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65D92-EF7C-454C-8FCE-FCDCB71F35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88B69-DBB3-49B2-9379-C773D78B3A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794DB-570C-4EB8-91DC-DFF980C6B7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FBBA5-1B33-469E-8345-CBDAB7150D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38E16-84B9-4EAE-B190-DDC935F14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17A01-F8F9-4A0E-BC7A-B518496C4F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6610C-AE6B-4CB4-A17B-813414FB28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57581-327A-4E64-8007-F9239B97E0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256B-3B55-46B8-BCE3-41FF629E72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5A92F-9E34-463B-9E28-C8AB0AA60A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6FD02-9E41-43ED-8B27-2F9FA29FBA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6DFF6-AAC4-48BB-8C6B-75D3CB5F8A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49026-9483-44CA-A031-47745AE7CA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8920D-A415-4BE7-B3CB-2E9E30537A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E391-B8A9-40D1-8784-9204E62D3E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9688B-0E0B-4F7A-97FE-0C03983BC2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C020C-0FE3-449D-8DDB-008FD21847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D680F-812D-49F9-A91B-691163E181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A9F4E-A7D6-4489-8890-8A9FDAF5F2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3FFDE-84C6-4E66-BAF5-4662CB5EAA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570A7-5EEE-4576-876B-0E232D79E2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B4FE9-B813-497F-9C64-542FFA824E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sp>
        <p:nvSpPr>
          <p:cNvPr id="7379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379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856C81B0-AB32-42A2-BB61-B527B5F68F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35CED-5FDD-4119-9EA6-7F0BD653B9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7DEB3-74CE-48D6-BCC0-D7DF00DAE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42168-499B-428B-9908-A489E41E13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0CCC9-BCFE-49EB-9C41-4494972404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EDC9E-3937-40EB-AC96-C5285DDF87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7D8C6-166C-450B-8910-7D8BC8DF3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D02C3-307C-40EE-BF5E-5FB007FE3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F185C-1AAA-4F24-A054-DAD80C294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C78BA-6E3A-4731-B45A-15C7B99255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1E396-FF21-44E3-9335-95936905F6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E6317-E4CB-4F4B-A303-45FCFC1897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CD91-96D4-494E-A967-FFF67C43D8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B71C4-44EF-4F86-9DE1-E5EFB571E7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87B22-1E64-4A48-B4CF-93FED7E9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D4174-156F-4E3D-BA47-2D63C6F1FA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4389 w 6027"/>
                <a:gd name="T1" fmla="*/ 32 h 2296"/>
                <a:gd name="T2" fmla="*/ 0 w 6027"/>
                <a:gd name="T3" fmla="*/ 32 h 2296"/>
                <a:gd name="T4" fmla="*/ 0 w 6027"/>
                <a:gd name="T5" fmla="*/ 0 h 2296"/>
                <a:gd name="T6" fmla="*/ 4389 w 6027"/>
                <a:gd name="T7" fmla="*/ 0 h 2296"/>
                <a:gd name="T8" fmla="*/ 4389 w 6027"/>
                <a:gd name="T9" fmla="*/ 32 h 2296"/>
                <a:gd name="T10" fmla="*/ 4389 w 6027"/>
                <a:gd name="T11" fmla="*/ 32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5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39 h 353"/>
                  <a:gd name="T4" fmla="*/ 24 w 186"/>
                  <a:gd name="T5" fmla="*/ 67 h 353"/>
                  <a:gd name="T6" fmla="*/ 18 w 186"/>
                  <a:gd name="T7" fmla="*/ 145 h 353"/>
                  <a:gd name="T8" fmla="*/ 42 w 186"/>
                  <a:gd name="T9" fmla="*/ 251 h 353"/>
                  <a:gd name="T10" fmla="*/ 48 w 186"/>
                  <a:gd name="T11" fmla="*/ 356 h 353"/>
                  <a:gd name="T12" fmla="*/ 0 w 186"/>
                  <a:gd name="T13" fmla="*/ 777 h 353"/>
                  <a:gd name="T14" fmla="*/ 54 w 186"/>
                  <a:gd name="T15" fmla="*/ 514 h 353"/>
                  <a:gd name="T16" fmla="*/ 84 w 186"/>
                  <a:gd name="T17" fmla="*/ 474 h 353"/>
                  <a:gd name="T18" fmla="*/ 126 w 186"/>
                  <a:gd name="T19" fmla="*/ 278 h 353"/>
                  <a:gd name="T20" fmla="*/ 144 w 186"/>
                  <a:gd name="T21" fmla="*/ 263 h 353"/>
                  <a:gd name="T22" fmla="*/ 144 w 186"/>
                  <a:gd name="T23" fmla="*/ 198 h 353"/>
                  <a:gd name="T24" fmla="*/ 186 w 186"/>
                  <a:gd name="T25" fmla="*/ 145 h 353"/>
                  <a:gd name="T26" fmla="*/ 162 w 186"/>
                  <a:gd name="T27" fmla="*/ 131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3 h 66"/>
                  <a:gd name="T8" fmla="*/ 6 w 155"/>
                  <a:gd name="T9" fmla="*/ 39 h 66"/>
                  <a:gd name="T10" fmla="*/ 0 w 155"/>
                  <a:gd name="T11" fmla="*/ 54 h 66"/>
                  <a:gd name="T12" fmla="*/ 78 w 155"/>
                  <a:gd name="T13" fmla="*/ 132 h 66"/>
                  <a:gd name="T14" fmla="*/ 96 w 155"/>
                  <a:gd name="T15" fmla="*/ 93 h 66"/>
                  <a:gd name="T16" fmla="*/ 155 w 155"/>
                  <a:gd name="T17" fmla="*/ 147 h 66"/>
                  <a:gd name="T18" fmla="*/ 126 w 155"/>
                  <a:gd name="T19" fmla="*/ 5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83 h 72"/>
                  <a:gd name="T2" fmla="*/ 0 w 42"/>
                  <a:gd name="T3" fmla="*/ 42 h 72"/>
                  <a:gd name="T4" fmla="*/ 12 w 42"/>
                  <a:gd name="T5" fmla="*/ 14 h 72"/>
                  <a:gd name="T6" fmla="*/ 0 w 42"/>
                  <a:gd name="T7" fmla="*/ 14 h 72"/>
                  <a:gd name="T8" fmla="*/ 12 w 42"/>
                  <a:gd name="T9" fmla="*/ 14 h 72"/>
                  <a:gd name="T10" fmla="*/ 24 w 42"/>
                  <a:gd name="T11" fmla="*/ 14 h 72"/>
                  <a:gd name="T12" fmla="*/ 36 w 42"/>
                  <a:gd name="T13" fmla="*/ 14 h 72"/>
                  <a:gd name="T14" fmla="*/ 42 w 42"/>
                  <a:gd name="T15" fmla="*/ 0 h 72"/>
                  <a:gd name="T16" fmla="*/ 30 w 42"/>
                  <a:gd name="T17" fmla="*/ 42 h 72"/>
                  <a:gd name="T18" fmla="*/ 42 w 42"/>
                  <a:gd name="T19" fmla="*/ 111 h 72"/>
                  <a:gd name="T20" fmla="*/ 12 w 42"/>
                  <a:gd name="T21" fmla="*/ 163 h 72"/>
                  <a:gd name="T22" fmla="*/ 6 w 42"/>
                  <a:gd name="T23" fmla="*/ 83 h 72"/>
                  <a:gd name="T24" fmla="*/ 6 w 42"/>
                  <a:gd name="T25" fmla="*/ 83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7 h 287"/>
                <a:gd name="T4" fmla="*/ 66 w 365"/>
                <a:gd name="T5" fmla="*/ 122 h 287"/>
                <a:gd name="T6" fmla="*/ 143 w 365"/>
                <a:gd name="T7" fmla="*/ 201 h 287"/>
                <a:gd name="T8" fmla="*/ 191 w 365"/>
                <a:gd name="T9" fmla="*/ 183 h 287"/>
                <a:gd name="T10" fmla="*/ 341 w 365"/>
                <a:gd name="T11" fmla="*/ 315 h 287"/>
                <a:gd name="T12" fmla="*/ 305 w 365"/>
                <a:gd name="T13" fmla="*/ 192 h 287"/>
                <a:gd name="T14" fmla="*/ 365 w 365"/>
                <a:gd name="T15" fmla="*/ 146 h 287"/>
                <a:gd name="T16" fmla="*/ 359 w 365"/>
                <a:gd name="T17" fmla="*/ 140 h 287"/>
                <a:gd name="T18" fmla="*/ 335 w 365"/>
                <a:gd name="T19" fmla="*/ 128 h 287"/>
                <a:gd name="T20" fmla="*/ 299 w 365"/>
                <a:gd name="T21" fmla="*/ 97 h 287"/>
                <a:gd name="T22" fmla="*/ 257 w 365"/>
                <a:gd name="T23" fmla="*/ 79 h 287"/>
                <a:gd name="T24" fmla="*/ 215 w 365"/>
                <a:gd name="T25" fmla="*/ 61 h 287"/>
                <a:gd name="T26" fmla="*/ 173 w 365"/>
                <a:gd name="T27" fmla="*/ 43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7 h 60"/>
                <a:gd name="T16" fmla="*/ 65 w 71"/>
                <a:gd name="T17" fmla="*/ 49 h 60"/>
                <a:gd name="T18" fmla="*/ 71 w 71"/>
                <a:gd name="T19" fmla="*/ 61 h 60"/>
                <a:gd name="T20" fmla="*/ 71 w 71"/>
                <a:gd name="T21" fmla="*/ 67 h 60"/>
                <a:gd name="T22" fmla="*/ 59 w 71"/>
                <a:gd name="T23" fmla="*/ 61 h 60"/>
                <a:gd name="T24" fmla="*/ 47 w 71"/>
                <a:gd name="T25" fmla="*/ 49 h 60"/>
                <a:gd name="T26" fmla="*/ 23 w 71"/>
                <a:gd name="T27" fmla="*/ 37 h 60"/>
                <a:gd name="T28" fmla="*/ 23 w 71"/>
                <a:gd name="T29" fmla="*/ 43 h 60"/>
                <a:gd name="T30" fmla="*/ 18 w 71"/>
                <a:gd name="T31" fmla="*/ 49 h 60"/>
                <a:gd name="T32" fmla="*/ 12 w 71"/>
                <a:gd name="T33" fmla="*/ 55 h 60"/>
                <a:gd name="T34" fmla="*/ 6 w 71"/>
                <a:gd name="T35" fmla="*/ 55 h 60"/>
                <a:gd name="T36" fmla="*/ 6 w 71"/>
                <a:gd name="T37" fmla="*/ 55 h 60"/>
                <a:gd name="T38" fmla="*/ 6 w 71"/>
                <a:gd name="T39" fmla="*/ 43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1 h 162"/>
                <a:gd name="T10" fmla="*/ 96 w 161"/>
                <a:gd name="T11" fmla="*/ 67 h 162"/>
                <a:gd name="T12" fmla="*/ 102 w 161"/>
                <a:gd name="T13" fmla="*/ 79 h 162"/>
                <a:gd name="T14" fmla="*/ 108 w 161"/>
                <a:gd name="T15" fmla="*/ 91 h 162"/>
                <a:gd name="T16" fmla="*/ 120 w 161"/>
                <a:gd name="T17" fmla="*/ 103 h 162"/>
                <a:gd name="T18" fmla="*/ 143 w 161"/>
                <a:gd name="T19" fmla="*/ 121 h 162"/>
                <a:gd name="T20" fmla="*/ 155 w 161"/>
                <a:gd name="T21" fmla="*/ 152 h 162"/>
                <a:gd name="T22" fmla="*/ 161 w 161"/>
                <a:gd name="T23" fmla="*/ 170 h 162"/>
                <a:gd name="T24" fmla="*/ 161 w 161"/>
                <a:gd name="T25" fmla="*/ 176 h 162"/>
                <a:gd name="T26" fmla="*/ 96 w 161"/>
                <a:gd name="T27" fmla="*/ 109 h 162"/>
                <a:gd name="T28" fmla="*/ 30 w 161"/>
                <a:gd name="T29" fmla="*/ 61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7 h 60"/>
                <a:gd name="T4" fmla="*/ 41 w 59"/>
                <a:gd name="T5" fmla="*/ 43 h 60"/>
                <a:gd name="T6" fmla="*/ 47 w 59"/>
                <a:gd name="T7" fmla="*/ 49 h 60"/>
                <a:gd name="T8" fmla="*/ 53 w 59"/>
                <a:gd name="T9" fmla="*/ 61 h 60"/>
                <a:gd name="T10" fmla="*/ 53 w 59"/>
                <a:gd name="T11" fmla="*/ 67 h 60"/>
                <a:gd name="T12" fmla="*/ 47 w 59"/>
                <a:gd name="T13" fmla="*/ 61 h 60"/>
                <a:gd name="T14" fmla="*/ 35 w 59"/>
                <a:gd name="T15" fmla="*/ 55 h 60"/>
                <a:gd name="T16" fmla="*/ 23 w 59"/>
                <a:gd name="T17" fmla="*/ 43 h 60"/>
                <a:gd name="T18" fmla="*/ 17 w 59"/>
                <a:gd name="T19" fmla="*/ 37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3 h 204"/>
                <a:gd name="T2" fmla="*/ 245 w 245"/>
                <a:gd name="T3" fmla="*/ 49 h 204"/>
                <a:gd name="T4" fmla="*/ 209 w 245"/>
                <a:gd name="T5" fmla="*/ 91 h 204"/>
                <a:gd name="T6" fmla="*/ 143 w 245"/>
                <a:gd name="T7" fmla="*/ 146 h 204"/>
                <a:gd name="T8" fmla="*/ 167 w 245"/>
                <a:gd name="T9" fmla="*/ 170 h 204"/>
                <a:gd name="T10" fmla="*/ 179 w 245"/>
                <a:gd name="T11" fmla="*/ 225 h 204"/>
                <a:gd name="T12" fmla="*/ 77 w 245"/>
                <a:gd name="T13" fmla="*/ 146 h 204"/>
                <a:gd name="T14" fmla="*/ 47 w 245"/>
                <a:gd name="T15" fmla="*/ 91 h 204"/>
                <a:gd name="T16" fmla="*/ 89 w 245"/>
                <a:gd name="T17" fmla="*/ 73 h 204"/>
                <a:gd name="T18" fmla="*/ 59 w 245"/>
                <a:gd name="T19" fmla="*/ 43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3 h 204"/>
                <a:gd name="T50" fmla="*/ 233 w 245"/>
                <a:gd name="T51" fmla="*/ 43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2F785F66-9B70-4DF4-A973-F4522E5421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2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31 w 2780"/>
                <a:gd name="T1" fmla="*/ 18 h 953"/>
                <a:gd name="T2" fmla="*/ 2741 w 2780"/>
                <a:gd name="T3" fmla="*/ 24 h 953"/>
                <a:gd name="T4" fmla="*/ 2674 w 2780"/>
                <a:gd name="T5" fmla="*/ 102 h 953"/>
                <a:gd name="T6" fmla="*/ 2567 w 2780"/>
                <a:gd name="T7" fmla="*/ 156 h 953"/>
                <a:gd name="T8" fmla="*/ 2561 w 2780"/>
                <a:gd name="T9" fmla="*/ 222 h 953"/>
                <a:gd name="T10" fmla="*/ 2543 w 2780"/>
                <a:gd name="T11" fmla="*/ 246 h 953"/>
                <a:gd name="T12" fmla="*/ 2525 w 2780"/>
                <a:gd name="T13" fmla="*/ 252 h 953"/>
                <a:gd name="T14" fmla="*/ 2453 w 2780"/>
                <a:gd name="T15" fmla="*/ 210 h 953"/>
                <a:gd name="T16" fmla="*/ 2309 w 2780"/>
                <a:gd name="T17" fmla="*/ 192 h 953"/>
                <a:gd name="T18" fmla="*/ 2285 w 2780"/>
                <a:gd name="T19" fmla="*/ 186 h 953"/>
                <a:gd name="T20" fmla="*/ 2267 w 2780"/>
                <a:gd name="T21" fmla="*/ 192 h 953"/>
                <a:gd name="T22" fmla="*/ 2195 w 2780"/>
                <a:gd name="T23" fmla="*/ 228 h 953"/>
                <a:gd name="T24" fmla="*/ 2159 w 2780"/>
                <a:gd name="T25" fmla="*/ 240 h 953"/>
                <a:gd name="T26" fmla="*/ 2135 w 2780"/>
                <a:gd name="T27" fmla="*/ 246 h 953"/>
                <a:gd name="T28" fmla="*/ 2123 w 2780"/>
                <a:gd name="T29" fmla="*/ 258 h 953"/>
                <a:gd name="T30" fmla="*/ 2123 w 2780"/>
                <a:gd name="T31" fmla="*/ 276 h 953"/>
                <a:gd name="T32" fmla="*/ 2100 w 2780"/>
                <a:gd name="T33" fmla="*/ 300 h 953"/>
                <a:gd name="T34" fmla="*/ 2082 w 2780"/>
                <a:gd name="T35" fmla="*/ 312 h 953"/>
                <a:gd name="T36" fmla="*/ 2070 w 2780"/>
                <a:gd name="T37" fmla="*/ 324 h 953"/>
                <a:gd name="T38" fmla="*/ 2058 w 2780"/>
                <a:gd name="T39" fmla="*/ 336 h 953"/>
                <a:gd name="T40" fmla="*/ 2023 w 2780"/>
                <a:gd name="T41" fmla="*/ 342 h 953"/>
                <a:gd name="T42" fmla="*/ 1955 w 2780"/>
                <a:gd name="T43" fmla="*/ 336 h 953"/>
                <a:gd name="T44" fmla="*/ 1919 w 2780"/>
                <a:gd name="T45" fmla="*/ 330 h 953"/>
                <a:gd name="T46" fmla="*/ 1907 w 2780"/>
                <a:gd name="T47" fmla="*/ 342 h 953"/>
                <a:gd name="T48" fmla="*/ 1895 w 2780"/>
                <a:gd name="T49" fmla="*/ 354 h 953"/>
                <a:gd name="T50" fmla="*/ 1865 w 2780"/>
                <a:gd name="T51" fmla="*/ 360 h 953"/>
                <a:gd name="T52" fmla="*/ 1806 w 2780"/>
                <a:gd name="T53" fmla="*/ 342 h 953"/>
                <a:gd name="T54" fmla="*/ 1782 w 2780"/>
                <a:gd name="T55" fmla="*/ 342 h 953"/>
                <a:gd name="T56" fmla="*/ 1758 w 2780"/>
                <a:gd name="T57" fmla="*/ 354 h 953"/>
                <a:gd name="T58" fmla="*/ 1691 w 2780"/>
                <a:gd name="T59" fmla="*/ 425 h 953"/>
                <a:gd name="T60" fmla="*/ 1649 w 2780"/>
                <a:gd name="T61" fmla="*/ 569 h 953"/>
                <a:gd name="T62" fmla="*/ 1649 w 2780"/>
                <a:gd name="T63" fmla="*/ 593 h 953"/>
                <a:gd name="T64" fmla="*/ 1655 w 2780"/>
                <a:gd name="T65" fmla="*/ 641 h 953"/>
                <a:gd name="T66" fmla="*/ 1673 w 2780"/>
                <a:gd name="T67" fmla="*/ 659 h 953"/>
                <a:gd name="T68" fmla="*/ 1667 w 2780"/>
                <a:gd name="T69" fmla="*/ 671 h 953"/>
                <a:gd name="T70" fmla="*/ 1655 w 2780"/>
                <a:gd name="T71" fmla="*/ 683 h 953"/>
                <a:gd name="T72" fmla="*/ 1577 w 2780"/>
                <a:gd name="T73" fmla="*/ 689 h 953"/>
                <a:gd name="T74" fmla="*/ 1500 w 2780"/>
                <a:gd name="T75" fmla="*/ 629 h 953"/>
                <a:gd name="T76" fmla="*/ 1361 w 2780"/>
                <a:gd name="T77" fmla="*/ 587 h 953"/>
                <a:gd name="T78" fmla="*/ 1212 w 2780"/>
                <a:gd name="T79" fmla="*/ 671 h 953"/>
                <a:gd name="T80" fmla="*/ 1037 w 2780"/>
                <a:gd name="T81" fmla="*/ 731 h 953"/>
                <a:gd name="T82" fmla="*/ 834 w 2780"/>
                <a:gd name="T83" fmla="*/ 743 h 953"/>
                <a:gd name="T84" fmla="*/ 642 w 2780"/>
                <a:gd name="T85" fmla="*/ 701 h 953"/>
                <a:gd name="T86" fmla="*/ 582 w 2780"/>
                <a:gd name="T87" fmla="*/ 695 h 953"/>
                <a:gd name="T88" fmla="*/ 570 w 2780"/>
                <a:gd name="T89" fmla="*/ 701 h 953"/>
                <a:gd name="T90" fmla="*/ 534 w 2780"/>
                <a:gd name="T91" fmla="*/ 731 h 953"/>
                <a:gd name="T92" fmla="*/ 443 w 2780"/>
                <a:gd name="T93" fmla="*/ 809 h 953"/>
                <a:gd name="T94" fmla="*/ 413 w 2780"/>
                <a:gd name="T95" fmla="*/ 821 h 953"/>
                <a:gd name="T96" fmla="*/ 389 w 2780"/>
                <a:gd name="T97" fmla="*/ 821 h 953"/>
                <a:gd name="T98" fmla="*/ 342 w 2780"/>
                <a:gd name="T99" fmla="*/ 827 h 953"/>
                <a:gd name="T100" fmla="*/ 216 w 2780"/>
                <a:gd name="T101" fmla="*/ 851 h 953"/>
                <a:gd name="T102" fmla="*/ 18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4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B02417-D487-493E-B3AB-A9B7CB50EF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3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246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6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6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7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8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49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1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2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3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4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5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6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7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8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9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0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1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2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3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4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5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6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7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8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68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68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51FEBB85-0198-401E-AF63-6250F35897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268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68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68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68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4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C4FC34D4-9FA0-4178-94FC-4DF7C2D488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9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271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1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272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2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75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3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0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74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4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3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75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34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42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5143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5144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5145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sp>
        <p:nvSpPr>
          <p:cNvPr id="727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7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7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7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7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0083DA76-1C67-4FFD-A00C-A3E56BD106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5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hare.tv/submit?url=https%3A%2F%2Fwww.youtube.com%2Fwatch%3Fv%3Df4ftZ3OkAeI+" TargetMode="External"/><Relationship Id="rId2" Type="http://schemas.openxmlformats.org/officeDocument/2006/relationships/hyperlink" Target="https://safeshare.tv/submit?url=https%3A%2F%2Fwww.youtube.com%2Fwatch%3Fv%3DLsUSrLxISzU+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8800" dirty="0" smtClean="0"/>
              <a:t>Minerals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Unit 2</a:t>
            </a:r>
          </a:p>
          <a:p>
            <a:pPr eaLnBrk="1" hangingPunct="1">
              <a:defRPr/>
            </a:pPr>
            <a:r>
              <a:rPr lang="en-US" dirty="0" smtClean="0"/>
              <a:t>Rocks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5. </a:t>
            </a:r>
            <a:r>
              <a:rPr lang="en-US" u="sng" dirty="0" smtClean="0">
                <a:solidFill>
                  <a:srgbClr val="FFFF00"/>
                </a:solidFill>
              </a:rPr>
              <a:t>Hardness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mineral’s resistance to being scratched</a:t>
            </a:r>
          </a:p>
          <a:p>
            <a:pPr eaLnBrk="1" hangingPunct="1">
              <a:defRPr/>
            </a:pPr>
            <a:r>
              <a:rPr lang="en-US" dirty="0" smtClean="0"/>
              <a:t>Measured by the </a:t>
            </a:r>
            <a:r>
              <a:rPr lang="en-US" u="sng" dirty="0" err="1" smtClean="0">
                <a:solidFill>
                  <a:srgbClr val="FFFF00"/>
                </a:solidFill>
              </a:rPr>
              <a:t>Moh’s</a:t>
            </a:r>
            <a:r>
              <a:rPr lang="en-US" u="sng" dirty="0" smtClean="0">
                <a:solidFill>
                  <a:srgbClr val="FFFF00"/>
                </a:solidFill>
              </a:rPr>
              <a:t> Hardness Scale </a:t>
            </a:r>
            <a:r>
              <a:rPr lang="en-US" dirty="0" smtClean="0"/>
              <a:t>which ranges from 1 (softest) </a:t>
            </a:r>
            <a:r>
              <a:rPr lang="en-US" u="sng" dirty="0" smtClean="0">
                <a:solidFill>
                  <a:srgbClr val="FFFF00"/>
                </a:solidFill>
              </a:rPr>
              <a:t>Talc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10 (hardest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r>
              <a:rPr lang="en-US" u="sng" dirty="0" smtClean="0">
                <a:solidFill>
                  <a:srgbClr val="FFFF00"/>
                </a:solidFill>
              </a:rPr>
              <a:t>Diamond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Moh’s Hardness Scale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59396" name="Picture 4" descr="mohs 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14463"/>
            <a:ext cx="5638800" cy="54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Special Properties of Minerals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May include:</a:t>
            </a:r>
          </a:p>
          <a:p>
            <a:pPr lvl="1" eaLnBrk="1" hangingPunct="1">
              <a:defRPr/>
            </a:pPr>
            <a:r>
              <a:rPr lang="en-US" u="sng" dirty="0" err="1" smtClean="0">
                <a:solidFill>
                  <a:srgbClr val="FFFF00"/>
                </a:solidFill>
              </a:rPr>
              <a:t>Flourescence</a:t>
            </a:r>
            <a:r>
              <a:rPr lang="en-US" dirty="0" smtClean="0"/>
              <a:t> – glows under UV light</a:t>
            </a:r>
          </a:p>
          <a:p>
            <a:pPr lvl="2" eaLnBrk="1" hangingPunct="1">
              <a:defRPr/>
            </a:pPr>
            <a:r>
              <a:rPr lang="en-US" dirty="0" smtClean="0">
                <a:hlinkClick r:id="rId2"/>
              </a:rPr>
              <a:t>Fluorescence </a:t>
            </a:r>
            <a:r>
              <a:rPr lang="en-US" dirty="0" err="1" smtClean="0">
                <a:hlinkClick r:id="rId2"/>
              </a:rPr>
              <a:t>Youtube</a:t>
            </a:r>
            <a:r>
              <a:rPr lang="en-US" dirty="0" smtClean="0">
                <a:hlinkClick r:id="rId2"/>
              </a:rPr>
              <a:t> Video (3:00)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Magnetism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Chemical Reaction</a:t>
            </a:r>
            <a:r>
              <a:rPr lang="en-US" dirty="0" smtClean="0"/>
              <a:t> – bubbles when an acid is placed on it</a:t>
            </a:r>
          </a:p>
          <a:p>
            <a:pPr lvl="2" eaLnBrk="1" hangingPunct="1">
              <a:defRPr/>
            </a:pPr>
            <a:r>
              <a:rPr lang="en-US" dirty="0" smtClean="0">
                <a:hlinkClick r:id="rId3"/>
              </a:rPr>
              <a:t>Chemical Reaction </a:t>
            </a:r>
            <a:r>
              <a:rPr lang="en-US" dirty="0" err="1" smtClean="0">
                <a:hlinkClick r:id="rId3"/>
              </a:rPr>
              <a:t>Youtube</a:t>
            </a:r>
            <a:r>
              <a:rPr lang="en-US" smtClean="0">
                <a:hlinkClick r:id="rId3"/>
              </a:rPr>
              <a:t> (:20 seconds)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Taste</a:t>
            </a:r>
            <a:r>
              <a:rPr lang="en-US" dirty="0" smtClean="0"/>
              <a:t> – not recommended</a:t>
            </a:r>
          </a:p>
          <a:p>
            <a:pPr lvl="1"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Radioactivity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Some uses of Minerals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Ores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Mineral deposits large enough to be mined for profit.</a:t>
            </a: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Gems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Rare and beautiful minerals that are hard enough to be cut and polished.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61444" name="Picture 4" descr="gem ru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0"/>
            <a:ext cx="17049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gem sapph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257800"/>
            <a:ext cx="14859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gem - emera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0050" y="5257800"/>
            <a:ext cx="1263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gem diamo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257800"/>
            <a:ext cx="15621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Characteristics of Minerals: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800" smtClean="0"/>
              <a:t>Occur </a:t>
            </a:r>
            <a:r>
              <a:rPr lang="en-US" altLang="en-US" sz="2800" u="sng" smtClean="0">
                <a:solidFill>
                  <a:srgbClr val="FFFF00"/>
                </a:solidFill>
              </a:rPr>
              <a:t>naturally</a:t>
            </a:r>
            <a:r>
              <a:rPr lang="en-US" altLang="en-US" sz="2800" smtClean="0"/>
              <a:t> in the Earth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u="sng" smtClean="0">
                <a:solidFill>
                  <a:srgbClr val="FFFF00"/>
                </a:solidFill>
              </a:rPr>
              <a:t>Inorganic</a:t>
            </a:r>
            <a:r>
              <a:rPr lang="en-US" altLang="en-US" sz="2800" smtClean="0"/>
              <a:t> – not formed by living things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u="sng" smtClean="0">
                <a:solidFill>
                  <a:srgbClr val="FFFF00"/>
                </a:solidFill>
              </a:rPr>
              <a:t>Solid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smtClean="0"/>
              <a:t>Have a </a:t>
            </a:r>
            <a:r>
              <a:rPr lang="en-US" altLang="en-US" sz="2800" u="sng" smtClean="0">
                <a:solidFill>
                  <a:srgbClr val="FFFF00"/>
                </a:solidFill>
              </a:rPr>
              <a:t>Crystal structure </a:t>
            </a:r>
            <a:r>
              <a:rPr lang="en-US" altLang="en-US" sz="2800" smtClean="0"/>
              <a:t>– atoms or molecules are arranged in a repeating pattern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smtClean="0"/>
              <a:t>Can be an </a:t>
            </a:r>
            <a:r>
              <a:rPr lang="en-US" altLang="en-US" sz="2800" u="sng" smtClean="0">
                <a:solidFill>
                  <a:srgbClr val="FFFF00"/>
                </a:solidFill>
              </a:rPr>
              <a:t>element</a:t>
            </a:r>
            <a:r>
              <a:rPr lang="en-US" altLang="en-US" sz="2800" smtClean="0"/>
              <a:t> or a </a:t>
            </a:r>
            <a:r>
              <a:rPr lang="en-US" altLang="en-US" sz="2800" u="sng" smtClean="0">
                <a:solidFill>
                  <a:srgbClr val="FFFF00"/>
                </a:solidFill>
              </a:rPr>
              <a:t>compound</a:t>
            </a:r>
            <a:r>
              <a:rPr lang="en-US" altLang="en-US" sz="2800" smtClean="0"/>
              <a:t>:</a:t>
            </a:r>
          </a:p>
          <a:p>
            <a:pPr marL="514350" indent="-514350" eaLnBrk="1" hangingPunct="1">
              <a:buFontTx/>
              <a:buNone/>
            </a:pPr>
            <a:r>
              <a:rPr lang="en-US" altLang="en-US" sz="2400" smtClean="0"/>
              <a:t>Examples: </a:t>
            </a:r>
          </a:p>
          <a:p>
            <a:pPr lvl="1" eaLnBrk="1" hangingPunct="1"/>
            <a:r>
              <a:rPr lang="en-US" altLang="en-US" sz="2400" smtClean="0"/>
              <a:t>Elements – </a:t>
            </a:r>
            <a:r>
              <a:rPr lang="en-US" altLang="en-US" sz="2400" u="sng" smtClean="0">
                <a:solidFill>
                  <a:srgbClr val="FFFF00"/>
                </a:solidFill>
              </a:rPr>
              <a:t>Gold (Au), Silver (Ag), Copper (Cu)</a:t>
            </a:r>
          </a:p>
          <a:p>
            <a:pPr lvl="1" eaLnBrk="1" hangingPunct="1"/>
            <a:r>
              <a:rPr lang="en-US" altLang="en-US" sz="2400" smtClean="0"/>
              <a:t>Compounds – </a:t>
            </a:r>
            <a:r>
              <a:rPr lang="en-US" altLang="en-US" sz="2400" u="sng" smtClean="0">
                <a:solidFill>
                  <a:srgbClr val="FFFF00"/>
                </a:solidFill>
              </a:rPr>
              <a:t>Halite (NaCl), Quartz (SiO</a:t>
            </a:r>
            <a:r>
              <a:rPr lang="en-US" altLang="en-US" sz="2400" u="sng" baseline="-25000" smtClean="0">
                <a:solidFill>
                  <a:srgbClr val="FFFF00"/>
                </a:solidFill>
              </a:rPr>
              <a:t>2</a:t>
            </a:r>
            <a:r>
              <a:rPr lang="en-US" altLang="en-US" sz="2400" u="sng" smtClean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 flipV="1">
            <a:off x="3200400" y="152400"/>
            <a:ext cx="5486400" cy="122238"/>
          </a:xfrm>
        </p:spPr>
        <p:txBody>
          <a:bodyPr/>
          <a:lstStyle/>
          <a:p>
            <a:pPr eaLnBrk="1" hangingPunct="1"/>
            <a:endParaRPr lang="en-US" altLang="en-US" sz="4000" smtClean="0"/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>
            <p:ph idx="1"/>
          </p:nvPr>
        </p:nvGraphicFramePr>
        <p:xfrm>
          <a:off x="9442450" y="4940300"/>
          <a:ext cx="196850" cy="355600"/>
        </p:xfrm>
        <a:graphic>
          <a:graphicData uri="http://schemas.openxmlformats.org/presentationml/2006/ole">
            <p:oleObj spid="_x0000_s12291" name="Chart" r:id="rId3" imgW="199949" imgH="362102" progId="MSGraph.Chart.8">
              <p:embed followColorScheme="full"/>
            </p:oleObj>
          </a:graphicData>
        </a:graphic>
      </p:graphicFrame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"/>
            <a:ext cx="8086725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Major Groups of Minerals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Silicate Minerals</a:t>
            </a:r>
            <a:r>
              <a:rPr lang="en-US" dirty="0" smtClean="0"/>
              <a:t> – contain a combination of Silicon (Si) and Oxygen (O).  Make up more than 90% of the Earth’s crust.</a:t>
            </a:r>
          </a:p>
          <a:p>
            <a:pPr eaLnBrk="1" hangingPunct="1">
              <a:defRPr/>
            </a:pPr>
            <a:r>
              <a:rPr lang="en-US" u="sng" dirty="0" err="1" smtClean="0">
                <a:solidFill>
                  <a:srgbClr val="FFFF00"/>
                </a:solidFill>
              </a:rPr>
              <a:t>Nonsilicate</a:t>
            </a:r>
            <a:r>
              <a:rPr lang="en-US" u="sng" dirty="0" smtClean="0">
                <a:solidFill>
                  <a:srgbClr val="FFFF00"/>
                </a:solidFill>
              </a:rPr>
              <a:t> Minerals</a:t>
            </a:r>
            <a:r>
              <a:rPr lang="en-US" dirty="0" smtClean="0"/>
              <a:t> – do NOT contain BOTH Silicon and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Identification of Minerals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</a:t>
            </a:r>
            <a:r>
              <a:rPr lang="en-US" u="sng" dirty="0" smtClean="0">
                <a:solidFill>
                  <a:srgbClr val="FFFF00"/>
                </a:solidFill>
              </a:rPr>
              <a:t>Color</a:t>
            </a:r>
          </a:p>
          <a:p>
            <a:pPr lvl="1" eaLnBrk="1" hangingPunct="1">
              <a:defRPr/>
            </a:pPr>
            <a:r>
              <a:rPr lang="en-US" dirty="0" smtClean="0"/>
              <a:t>Not the most reliable method</a:t>
            </a:r>
          </a:p>
          <a:p>
            <a:pPr lvl="1" eaLnBrk="1" hangingPunct="1">
              <a:defRPr/>
            </a:pPr>
            <a:r>
              <a:rPr lang="en-US" dirty="0" smtClean="0"/>
              <a:t>Example: </a:t>
            </a:r>
            <a:r>
              <a:rPr lang="en-US" u="sng" dirty="0" smtClean="0">
                <a:solidFill>
                  <a:srgbClr val="FFFF00"/>
                </a:solidFill>
              </a:rPr>
              <a:t>Fools Gold vs. Gold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11268" name="Picture 4" descr="foolsgold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86200"/>
            <a:ext cx="1831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gol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86200"/>
            <a:ext cx="21336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 </a:t>
            </a:r>
            <a:r>
              <a:rPr lang="en-US" u="sng" dirty="0" smtClean="0">
                <a:solidFill>
                  <a:srgbClr val="FFFF00"/>
                </a:solidFill>
              </a:rPr>
              <a:t>Luster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a mineral reflects light</a:t>
            </a:r>
          </a:p>
          <a:p>
            <a:pPr eaLnBrk="1" hangingPunct="1">
              <a:defRPr/>
            </a:pPr>
            <a:r>
              <a:rPr lang="en-US" smtClean="0"/>
              <a:t>Metallic luster – shiny</a:t>
            </a:r>
          </a:p>
          <a:p>
            <a:pPr eaLnBrk="1" hangingPunct="1">
              <a:defRPr/>
            </a:pPr>
            <a:r>
              <a:rPr lang="en-US" smtClean="0"/>
              <a:t>Non-metallic luster – can be dull, glassy or waxy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54276" name="Picture 4" descr="pyroxine dull lu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91000"/>
            <a:ext cx="25146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 descr="glassy lu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191000"/>
            <a:ext cx="1905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 descr="waxy lu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191000"/>
            <a:ext cx="22098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3.Streak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Color of a mineral in powdered form</a:t>
            </a:r>
          </a:p>
          <a:p>
            <a:pPr eaLnBrk="1" hangingPunct="1">
              <a:defRPr/>
            </a:pPr>
            <a:r>
              <a:rPr lang="en-US" dirty="0" smtClean="0"/>
              <a:t>Found by rubbing mineral on a </a:t>
            </a:r>
            <a:r>
              <a:rPr lang="en-US" u="sng" dirty="0" smtClean="0">
                <a:solidFill>
                  <a:srgbClr val="FFFF00"/>
                </a:solidFill>
              </a:rPr>
              <a:t>streak plate</a:t>
            </a:r>
            <a:r>
              <a:rPr lang="en-US" dirty="0" smtClean="0"/>
              <a:t> (unglazed porcelain)</a:t>
            </a:r>
          </a:p>
          <a:p>
            <a:pPr eaLnBrk="1" hangingPunct="1">
              <a:defRPr/>
            </a:pPr>
            <a:r>
              <a:rPr lang="en-US" dirty="0" smtClean="0"/>
              <a:t>Streak is not always the same color as the mineral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7411" name="Picture 4" descr="identifying%20metals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990600"/>
            <a:ext cx="8355013" cy="5441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4. </a:t>
            </a:r>
            <a:r>
              <a:rPr lang="en-US" u="sng" dirty="0" smtClean="0">
                <a:solidFill>
                  <a:srgbClr val="FFFF00"/>
                </a:solidFill>
              </a:rPr>
              <a:t>Cleavage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FF00"/>
                </a:solidFill>
              </a:rPr>
              <a:t>Fracture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a mineral breaks</a:t>
            </a: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Cleavage</a:t>
            </a:r>
            <a:r>
              <a:rPr lang="en-US" dirty="0" smtClean="0"/>
              <a:t> – breaks along smooth, flat surface</a:t>
            </a: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Fracture</a:t>
            </a:r>
            <a:r>
              <a:rPr lang="en-US" dirty="0" smtClean="0"/>
              <a:t> – breaks unevenly along curved, irregular surface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57348" name="Picture 4" descr="clea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14850"/>
            <a:ext cx="35814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 descr="fra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95800"/>
            <a:ext cx="2895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654</TotalTime>
  <Words>310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Verdana</vt:lpstr>
      <vt:lpstr>Arial</vt:lpstr>
      <vt:lpstr>Calibri</vt:lpstr>
      <vt:lpstr>Wingdings</vt:lpstr>
      <vt:lpstr>Mountain Top</vt:lpstr>
      <vt:lpstr>Cliff</vt:lpstr>
      <vt:lpstr>Digital Dots</vt:lpstr>
      <vt:lpstr>Default Design</vt:lpstr>
      <vt:lpstr>Ripple</vt:lpstr>
      <vt:lpstr>Microsoft Graph Chart</vt:lpstr>
      <vt:lpstr> Minerals </vt:lpstr>
      <vt:lpstr> Characteristics of Minerals:</vt:lpstr>
      <vt:lpstr>Slide 3</vt:lpstr>
      <vt:lpstr>Two Major Groups of Minerals</vt:lpstr>
      <vt:lpstr>Identification of Minerals</vt:lpstr>
      <vt:lpstr>2. Luster</vt:lpstr>
      <vt:lpstr>3.Streak</vt:lpstr>
      <vt:lpstr>Slide 8</vt:lpstr>
      <vt:lpstr>4. Cleavage and Fracture</vt:lpstr>
      <vt:lpstr>5. Hardness</vt:lpstr>
      <vt:lpstr>Moh’s Hardness Scale</vt:lpstr>
      <vt:lpstr>Special Properties of Minerals</vt:lpstr>
      <vt:lpstr>Some uses of Minerals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Perun</dc:creator>
  <cp:lastModifiedBy>bpannizzo</cp:lastModifiedBy>
  <cp:revision>18</cp:revision>
  <cp:lastPrinted>1601-01-01T00:00:00Z</cp:lastPrinted>
  <dcterms:created xsi:type="dcterms:W3CDTF">1601-01-01T00:00:00Z</dcterms:created>
  <dcterms:modified xsi:type="dcterms:W3CDTF">2018-09-18T20:33:27Z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